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8" r:id="rId3"/>
    <p:sldId id="257"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6" autoAdjust="0"/>
    <p:restoredTop sz="94660"/>
  </p:normalViewPr>
  <p:slideViewPr>
    <p:cSldViewPr snapToGrid="0">
      <p:cViewPr varScale="1">
        <p:scale>
          <a:sx n="120" d="100"/>
          <a:sy n="120" d="100"/>
        </p:scale>
        <p:origin x="57" y="135"/>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4/6/2023</a:t>
            </a:fld>
            <a:endParaRPr lang="en-US" dirty="0"/>
          </a:p>
        </p:txBody>
      </p:sp>
      <p:sp>
        <p:nvSpPr>
          <p:cNvPr id="5" name="Footer Placeholder 4"/>
          <p:cNvSpPr>
            <a:spLocks noGrp="1"/>
          </p:cNvSpPr>
          <p:nvPr>
            <p:ph type="ftr" sz="quarter" idx="11"/>
          </p:nvPr>
        </p:nvSpPr>
        <p:spPr>
          <a:xfrm>
            <a:off x="5332412" y="5883275"/>
            <a:ext cx="4324044" cy="365125"/>
          </a:xfrm>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951856" y="5867131"/>
            <a:ext cx="5511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4/6/2023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4/6/2023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4/6/2023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4/6/2023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dirty="0"/>
              <a:pPr/>
              <a:t>4/6/2023</a:t>
            </a:fld>
            <a:endParaRPr lang="en-US" dirty="0"/>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xplane.co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4.sv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0BBA5F-4A0D-1FAB-719B-D62ACA3A8B46}"/>
              </a:ext>
            </a:extLst>
          </p:cNvPr>
          <p:cNvSpPr>
            <a:spLocks noGrp="1"/>
          </p:cNvSpPr>
          <p:nvPr>
            <p:ph type="ctrTitle"/>
          </p:nvPr>
        </p:nvSpPr>
        <p:spPr/>
        <p:txBody>
          <a:bodyPr>
            <a:normAutofit fontScale="90000"/>
          </a:bodyPr>
          <a:lstStyle/>
          <a:p>
            <a:pPr algn="ctr"/>
            <a:r>
              <a:rPr lang="en-US" dirty="0"/>
              <a:t>The Shift from Process-Centered to People-Centered</a:t>
            </a:r>
          </a:p>
        </p:txBody>
      </p:sp>
      <p:sp>
        <p:nvSpPr>
          <p:cNvPr id="3" name="Subtitle 2">
            <a:extLst>
              <a:ext uri="{FF2B5EF4-FFF2-40B4-BE49-F238E27FC236}">
                <a16:creationId xmlns:a16="http://schemas.microsoft.com/office/drawing/2014/main" id="{4CEAC76C-1627-2C52-38DD-AFBC5995FEF8}"/>
              </a:ext>
            </a:extLst>
          </p:cNvPr>
          <p:cNvSpPr>
            <a:spLocks noGrp="1"/>
          </p:cNvSpPr>
          <p:nvPr>
            <p:ph type="subTitle" idx="1"/>
          </p:nvPr>
        </p:nvSpPr>
        <p:spPr/>
        <p:txBody>
          <a:bodyPr/>
          <a:lstStyle/>
          <a:p>
            <a:r>
              <a:rPr lang="en-US" dirty="0"/>
              <a:t>Wachusett Medical Reserve Corps</a:t>
            </a:r>
          </a:p>
        </p:txBody>
      </p:sp>
    </p:spTree>
    <p:extLst>
      <p:ext uri="{BB962C8B-B14F-4D97-AF65-F5344CB8AC3E}">
        <p14:creationId xmlns:p14="http://schemas.microsoft.com/office/powerpoint/2010/main" val="6988979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D00CBB-AD14-58C4-8F92-B560E856A7F1}"/>
              </a:ext>
            </a:extLst>
          </p:cNvPr>
          <p:cNvSpPr>
            <a:spLocks noGrp="1"/>
          </p:cNvSpPr>
          <p:nvPr>
            <p:ph type="title"/>
          </p:nvPr>
        </p:nvSpPr>
        <p:spPr>
          <a:xfrm>
            <a:off x="1444554" y="57648"/>
            <a:ext cx="10018713" cy="1413344"/>
          </a:xfrm>
        </p:spPr>
        <p:txBody>
          <a:bodyPr/>
          <a:lstStyle/>
          <a:p>
            <a:r>
              <a:rPr lang="en-US" dirty="0"/>
              <a:t>Change Initiative</a:t>
            </a:r>
          </a:p>
        </p:txBody>
      </p:sp>
      <p:sp>
        <p:nvSpPr>
          <p:cNvPr id="3" name="Content Placeholder 2">
            <a:extLst>
              <a:ext uri="{FF2B5EF4-FFF2-40B4-BE49-F238E27FC236}">
                <a16:creationId xmlns:a16="http://schemas.microsoft.com/office/drawing/2014/main" id="{23FF60F1-AFA2-4DFA-A924-E637F14D83D2}"/>
              </a:ext>
            </a:extLst>
          </p:cNvPr>
          <p:cNvSpPr>
            <a:spLocks noGrp="1"/>
          </p:cNvSpPr>
          <p:nvPr>
            <p:ph idx="1"/>
          </p:nvPr>
        </p:nvSpPr>
        <p:spPr>
          <a:xfrm>
            <a:off x="1484310" y="1133061"/>
            <a:ext cx="10018713" cy="4854271"/>
          </a:xfrm>
        </p:spPr>
        <p:txBody>
          <a:bodyPr>
            <a:noAutofit/>
          </a:bodyPr>
          <a:lstStyle/>
          <a:p>
            <a:r>
              <a:rPr lang="en-US" sz="2800" dirty="0"/>
              <a:t>Making change happen is a monumental task. How do you move people from passively hearing about a change initiative to actually believing in it—and even championing it with gusto?</a:t>
            </a:r>
          </a:p>
          <a:p>
            <a:r>
              <a:rPr lang="en-US" sz="2800" dirty="0"/>
              <a:t>Assuming people will snap to a new plan once they hear it is one reason 80% of strategies fail—no matter how well conceived the plan.</a:t>
            </a:r>
          </a:p>
          <a:p>
            <a:r>
              <a:rPr lang="en-US" sz="2800" dirty="0"/>
              <a:t>People need help making sense of the plan, connecting to it, and navigating points of ambiguity before they can jump on board. </a:t>
            </a:r>
          </a:p>
        </p:txBody>
      </p:sp>
    </p:spTree>
    <p:extLst>
      <p:ext uri="{BB962C8B-B14F-4D97-AF65-F5344CB8AC3E}">
        <p14:creationId xmlns:p14="http://schemas.microsoft.com/office/powerpoint/2010/main" val="25898110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885E52-4F53-4FF6-9705-6278A2CC4C61}"/>
              </a:ext>
            </a:extLst>
          </p:cNvPr>
          <p:cNvSpPr>
            <a:spLocks noGrp="1"/>
          </p:cNvSpPr>
          <p:nvPr>
            <p:ph type="title"/>
          </p:nvPr>
        </p:nvSpPr>
        <p:spPr>
          <a:xfrm>
            <a:off x="1329260" y="-37769"/>
            <a:ext cx="10018713" cy="1135049"/>
          </a:xfrm>
        </p:spPr>
        <p:txBody>
          <a:bodyPr/>
          <a:lstStyle/>
          <a:p>
            <a:r>
              <a:rPr lang="en-US" dirty="0"/>
              <a:t>Outline</a:t>
            </a:r>
          </a:p>
        </p:txBody>
      </p:sp>
      <p:sp>
        <p:nvSpPr>
          <p:cNvPr id="3" name="Content Placeholder 2">
            <a:extLst>
              <a:ext uri="{FF2B5EF4-FFF2-40B4-BE49-F238E27FC236}">
                <a16:creationId xmlns:a16="http://schemas.microsoft.com/office/drawing/2014/main" id="{1A2B9A45-A17B-8555-7503-6211C9E16FC8}"/>
              </a:ext>
            </a:extLst>
          </p:cNvPr>
          <p:cNvSpPr>
            <a:spLocks noGrp="1"/>
          </p:cNvSpPr>
          <p:nvPr>
            <p:ph idx="1"/>
          </p:nvPr>
        </p:nvSpPr>
        <p:spPr>
          <a:xfrm>
            <a:off x="1484310" y="0"/>
            <a:ext cx="10018713" cy="6579703"/>
          </a:xfrm>
        </p:spPr>
        <p:txBody>
          <a:bodyPr>
            <a:normAutofit/>
          </a:bodyPr>
          <a:lstStyle/>
          <a:p>
            <a:endParaRPr lang="en-US" sz="2800" dirty="0"/>
          </a:p>
          <a:p>
            <a:r>
              <a:rPr lang="en-US" sz="2800" dirty="0"/>
              <a:t>Day 1: Fundamentals of Strategy Activation &amp; Envision, and Getting Started with Strategy Activation.</a:t>
            </a:r>
          </a:p>
          <a:p>
            <a:r>
              <a:rPr lang="en-US" sz="2800" dirty="0"/>
              <a:t>Create a clear and authentic vision that will speak to the hearts and minds of the people responsible and show them the path to realize it</a:t>
            </a:r>
          </a:p>
          <a:p>
            <a:r>
              <a:rPr lang="en-US" sz="2800" dirty="0"/>
              <a:t>Ensure strategic goals are met by establishing a measurement system</a:t>
            </a:r>
          </a:p>
          <a:p>
            <a:r>
              <a:rPr lang="en-US" sz="2800" dirty="0"/>
              <a:t>Begin the Discover phase by identifying key stakeholder groups</a:t>
            </a:r>
          </a:p>
          <a:p>
            <a:r>
              <a:rPr lang="en-US" sz="2800" dirty="0"/>
              <a:t>Understand the perspectives, needs, and openness to change for all key stakeholders</a:t>
            </a:r>
          </a:p>
        </p:txBody>
      </p:sp>
    </p:spTree>
    <p:extLst>
      <p:ext uri="{BB962C8B-B14F-4D97-AF65-F5344CB8AC3E}">
        <p14:creationId xmlns:p14="http://schemas.microsoft.com/office/powerpoint/2010/main" val="32457894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ECE02A-21A2-A2FA-08A5-C29A38FD4E1C}"/>
              </a:ext>
            </a:extLst>
          </p:cNvPr>
          <p:cNvSpPr>
            <a:spLocks noGrp="1"/>
          </p:cNvSpPr>
          <p:nvPr>
            <p:ph type="title"/>
          </p:nvPr>
        </p:nvSpPr>
        <p:spPr>
          <a:xfrm>
            <a:off x="1484311" y="685801"/>
            <a:ext cx="10018713" cy="713630"/>
          </a:xfrm>
        </p:spPr>
        <p:txBody>
          <a:bodyPr/>
          <a:lstStyle/>
          <a:p>
            <a:r>
              <a:rPr lang="en-US" dirty="0"/>
              <a:t>Next</a:t>
            </a:r>
          </a:p>
        </p:txBody>
      </p:sp>
      <p:sp>
        <p:nvSpPr>
          <p:cNvPr id="3" name="Content Placeholder 2">
            <a:extLst>
              <a:ext uri="{FF2B5EF4-FFF2-40B4-BE49-F238E27FC236}">
                <a16:creationId xmlns:a16="http://schemas.microsoft.com/office/drawing/2014/main" id="{5DC0507E-D6F9-EF52-AEFD-54A088DC6A80}"/>
              </a:ext>
            </a:extLst>
          </p:cNvPr>
          <p:cNvSpPr>
            <a:spLocks noGrp="1"/>
          </p:cNvSpPr>
          <p:nvPr>
            <p:ph idx="1"/>
          </p:nvPr>
        </p:nvSpPr>
        <p:spPr>
          <a:xfrm>
            <a:off x="1484310" y="1864581"/>
            <a:ext cx="10018713" cy="4480560"/>
          </a:xfrm>
        </p:spPr>
        <p:txBody>
          <a:bodyPr>
            <a:normAutofit lnSpcReduction="10000"/>
          </a:bodyPr>
          <a:lstStyle/>
          <a:p>
            <a:r>
              <a:rPr lang="en-US" sz="2800" dirty="0"/>
              <a:t>Day 2: Discover &amp; Design</a:t>
            </a:r>
          </a:p>
          <a:p>
            <a:r>
              <a:rPr lang="en-US" sz="2800" dirty="0"/>
              <a:t>Understand what’s challenging about the culture today, and how it might need to shift in the future</a:t>
            </a:r>
          </a:p>
          <a:p>
            <a:r>
              <a:rPr lang="en-US" sz="2800" dirty="0"/>
              <a:t>Get a picture for how the organization perceives change, and where resistance might occur and why</a:t>
            </a:r>
          </a:p>
          <a:p>
            <a:r>
              <a:rPr lang="en-US" sz="2800" dirty="0"/>
              <a:t>Understand the external forces working for or against your organization in order to prepare for or take advantage of</a:t>
            </a:r>
          </a:p>
          <a:p>
            <a:r>
              <a:rPr lang="en-US" sz="2800" dirty="0"/>
              <a:t>Draw insights emerging from the Envision and Discover phases in preparation for designing the plan</a:t>
            </a:r>
          </a:p>
          <a:p>
            <a:endParaRPr lang="en-US" dirty="0"/>
          </a:p>
        </p:txBody>
      </p:sp>
    </p:spTree>
    <p:extLst>
      <p:ext uri="{BB962C8B-B14F-4D97-AF65-F5344CB8AC3E}">
        <p14:creationId xmlns:p14="http://schemas.microsoft.com/office/powerpoint/2010/main" val="41821716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CBAA69-FAA5-FA0C-C6F9-89122D12EE01}"/>
              </a:ext>
            </a:extLst>
          </p:cNvPr>
          <p:cNvSpPr>
            <a:spLocks noGrp="1"/>
          </p:cNvSpPr>
          <p:nvPr>
            <p:ph type="title"/>
          </p:nvPr>
        </p:nvSpPr>
        <p:spPr>
          <a:xfrm>
            <a:off x="1468409" y="180893"/>
            <a:ext cx="10018713" cy="868680"/>
          </a:xfrm>
        </p:spPr>
        <p:txBody>
          <a:bodyPr/>
          <a:lstStyle/>
          <a:p>
            <a:r>
              <a:rPr lang="en-US" dirty="0"/>
              <a:t>Making It Happen</a:t>
            </a:r>
          </a:p>
        </p:txBody>
      </p:sp>
      <p:sp>
        <p:nvSpPr>
          <p:cNvPr id="3" name="Content Placeholder 2">
            <a:extLst>
              <a:ext uri="{FF2B5EF4-FFF2-40B4-BE49-F238E27FC236}">
                <a16:creationId xmlns:a16="http://schemas.microsoft.com/office/drawing/2014/main" id="{DAA9290B-872D-B7F2-0AB7-F15E691E414E}"/>
              </a:ext>
            </a:extLst>
          </p:cNvPr>
          <p:cNvSpPr>
            <a:spLocks noGrp="1"/>
          </p:cNvSpPr>
          <p:nvPr>
            <p:ph idx="1"/>
          </p:nvPr>
        </p:nvSpPr>
        <p:spPr>
          <a:xfrm>
            <a:off x="1484310" y="1558456"/>
            <a:ext cx="10018713" cy="4687293"/>
          </a:xfrm>
        </p:spPr>
        <p:txBody>
          <a:bodyPr>
            <a:normAutofit/>
          </a:bodyPr>
          <a:lstStyle/>
          <a:p>
            <a:r>
              <a:rPr lang="en-US" sz="2800" dirty="0"/>
              <a:t>Day 3: Execute</a:t>
            </a:r>
          </a:p>
          <a:p>
            <a:r>
              <a:rPr lang="en-US" sz="2800" dirty="0"/>
              <a:t>Chart the course ahead and prepare for known and unknown needs</a:t>
            </a:r>
          </a:p>
          <a:p>
            <a:r>
              <a:rPr lang="en-US" sz="2800" dirty="0"/>
              <a:t>Explore the twelve core categories of building blocks in an activation plan</a:t>
            </a:r>
          </a:p>
          <a:p>
            <a:r>
              <a:rPr lang="en-US" sz="2800" dirty="0"/>
              <a:t>Bring all the components together into an actionable Strategy Activation plan</a:t>
            </a:r>
          </a:p>
          <a:p>
            <a:r>
              <a:rPr lang="en-US" sz="2800" dirty="0"/>
              <a:t>Harness the power of group learning through sharing and providing feedback on draft activation plans</a:t>
            </a:r>
          </a:p>
          <a:p>
            <a:endParaRPr lang="en-US" dirty="0"/>
          </a:p>
        </p:txBody>
      </p:sp>
    </p:spTree>
    <p:extLst>
      <p:ext uri="{BB962C8B-B14F-4D97-AF65-F5344CB8AC3E}">
        <p14:creationId xmlns:p14="http://schemas.microsoft.com/office/powerpoint/2010/main" val="39401011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28BDF5-BE1D-F3CD-4F99-926E6319D014}"/>
              </a:ext>
            </a:extLst>
          </p:cNvPr>
          <p:cNvSpPr>
            <a:spLocks noGrp="1"/>
          </p:cNvSpPr>
          <p:nvPr>
            <p:ph type="title"/>
          </p:nvPr>
        </p:nvSpPr>
        <p:spPr/>
        <p:txBody>
          <a:bodyPr/>
          <a:lstStyle/>
          <a:p>
            <a:r>
              <a:rPr lang="en-US" dirty="0"/>
              <a:t>Resources</a:t>
            </a:r>
          </a:p>
        </p:txBody>
      </p:sp>
      <p:sp>
        <p:nvSpPr>
          <p:cNvPr id="3" name="Content Placeholder 2">
            <a:extLst>
              <a:ext uri="{FF2B5EF4-FFF2-40B4-BE49-F238E27FC236}">
                <a16:creationId xmlns:a16="http://schemas.microsoft.com/office/drawing/2014/main" id="{7BE2169F-7209-5A21-D40C-18A93F15DCBE}"/>
              </a:ext>
            </a:extLst>
          </p:cNvPr>
          <p:cNvSpPr>
            <a:spLocks noGrp="1"/>
          </p:cNvSpPr>
          <p:nvPr>
            <p:ph idx="1"/>
          </p:nvPr>
        </p:nvSpPr>
        <p:spPr/>
        <p:txBody>
          <a:bodyPr/>
          <a:lstStyle/>
          <a:p>
            <a:r>
              <a:rPr lang="en-US"/>
              <a:t>XPLANE 811 </a:t>
            </a:r>
            <a:r>
              <a:rPr lang="en-US" dirty="0"/>
              <a:t>SW 6th Ave, Ste 850 Portland, </a:t>
            </a:r>
            <a:r>
              <a:rPr lang="en-US"/>
              <a:t>OR 97204  </a:t>
            </a:r>
            <a:r>
              <a:rPr lang="en-US">
                <a:hlinkClick r:id="rId2"/>
              </a:rPr>
              <a:t>https://xplane.com/</a:t>
            </a:r>
            <a:endParaRPr lang="en-US"/>
          </a:p>
          <a:p>
            <a:endParaRPr lang="en-US" dirty="0"/>
          </a:p>
        </p:txBody>
      </p:sp>
    </p:spTree>
    <p:extLst>
      <p:ext uri="{BB962C8B-B14F-4D97-AF65-F5344CB8AC3E}">
        <p14:creationId xmlns:p14="http://schemas.microsoft.com/office/powerpoint/2010/main" val="31439323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755EA8-7BCA-99D2-9B46-5677EC4F3333}"/>
              </a:ext>
            </a:extLst>
          </p:cNvPr>
          <p:cNvSpPr>
            <a:spLocks noGrp="1"/>
          </p:cNvSpPr>
          <p:nvPr>
            <p:ph type="title"/>
          </p:nvPr>
        </p:nvSpPr>
        <p:spPr>
          <a:xfrm>
            <a:off x="1444555" y="141136"/>
            <a:ext cx="10018713" cy="1752599"/>
          </a:xfrm>
        </p:spPr>
        <p:txBody>
          <a:bodyPr/>
          <a:lstStyle/>
          <a:p>
            <a:r>
              <a:rPr lang="en-US" dirty="0"/>
              <a:t>Industrial Age</a:t>
            </a:r>
          </a:p>
        </p:txBody>
      </p:sp>
      <p:sp>
        <p:nvSpPr>
          <p:cNvPr id="3" name="Content Placeholder 2">
            <a:extLst>
              <a:ext uri="{FF2B5EF4-FFF2-40B4-BE49-F238E27FC236}">
                <a16:creationId xmlns:a16="http://schemas.microsoft.com/office/drawing/2014/main" id="{36AC7854-078E-A197-F6F2-6669B309A5EA}"/>
              </a:ext>
            </a:extLst>
          </p:cNvPr>
          <p:cNvSpPr>
            <a:spLocks noGrp="1"/>
          </p:cNvSpPr>
          <p:nvPr>
            <p:ph idx="1"/>
          </p:nvPr>
        </p:nvSpPr>
        <p:spPr/>
        <p:txBody>
          <a:bodyPr>
            <a:noAutofit/>
          </a:bodyPr>
          <a:lstStyle/>
          <a:p>
            <a:r>
              <a:rPr lang="en-US" sz="2800" dirty="0"/>
              <a:t>The metaphor of the organization as a machine becomes apparent—an easily programmable structure that will run the “program” we define and then pivot in a new direction as soon as we provide new instructions.</a:t>
            </a:r>
          </a:p>
          <a:p>
            <a:r>
              <a:rPr lang="en-US" sz="2800" dirty="0"/>
              <a:t>By and large, this was true up until the end of the 20th century. The corporate structure and the needs of the organization were tantamount, and the individuals in the system were seen as “human resources,” in effect a cog in the wheel of the machine, easily replaceable when they wore out.</a:t>
            </a:r>
          </a:p>
        </p:txBody>
      </p:sp>
    </p:spTree>
    <p:extLst>
      <p:ext uri="{BB962C8B-B14F-4D97-AF65-F5344CB8AC3E}">
        <p14:creationId xmlns:p14="http://schemas.microsoft.com/office/powerpoint/2010/main" val="26804107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AB1AC3-5D5C-9539-2C0F-612EEA963684}"/>
              </a:ext>
            </a:extLst>
          </p:cNvPr>
          <p:cNvSpPr>
            <a:spLocks noGrp="1"/>
          </p:cNvSpPr>
          <p:nvPr>
            <p:ph type="title"/>
          </p:nvPr>
        </p:nvSpPr>
        <p:spPr>
          <a:xfrm>
            <a:off x="1325285" y="216673"/>
            <a:ext cx="10018713" cy="1752599"/>
          </a:xfrm>
        </p:spPr>
        <p:txBody>
          <a:bodyPr/>
          <a:lstStyle/>
          <a:p>
            <a:r>
              <a:rPr lang="en-US" dirty="0"/>
              <a:t>New Age</a:t>
            </a:r>
          </a:p>
        </p:txBody>
      </p:sp>
      <p:sp>
        <p:nvSpPr>
          <p:cNvPr id="3" name="Content Placeholder 2">
            <a:extLst>
              <a:ext uri="{FF2B5EF4-FFF2-40B4-BE49-F238E27FC236}">
                <a16:creationId xmlns:a16="http://schemas.microsoft.com/office/drawing/2014/main" id="{42F27F68-7547-39FA-8861-7BA1DB9F62DE}"/>
              </a:ext>
            </a:extLst>
          </p:cNvPr>
          <p:cNvSpPr>
            <a:spLocks noGrp="1"/>
          </p:cNvSpPr>
          <p:nvPr>
            <p:ph idx="1"/>
          </p:nvPr>
        </p:nvSpPr>
        <p:spPr>
          <a:xfrm>
            <a:off x="1484310" y="1661823"/>
            <a:ext cx="10018713" cy="4129377"/>
          </a:xfrm>
        </p:spPr>
        <p:txBody>
          <a:bodyPr>
            <a:normAutofit/>
          </a:bodyPr>
          <a:lstStyle/>
          <a:p>
            <a:r>
              <a:rPr lang="en-US" sz="2800" dirty="0"/>
              <a:t>The systems we live and work in were designed in the past. They were created to serve the Industrial Age, which valued productivity, efficiency, and return on capital above all. The systems did the job they were supposed to do, but they didn’t anticipate where we were headed: into an age where human creativity is the most valuable resource.</a:t>
            </a:r>
          </a:p>
          <a:p>
            <a:r>
              <a:rPr lang="en-US" sz="2800" dirty="0"/>
              <a:t>The very basis of competition has shifted in the modern world: from productivity, efficiency, and output to creativity, innovation, and purpose.</a:t>
            </a:r>
          </a:p>
        </p:txBody>
      </p:sp>
    </p:spTree>
    <p:extLst>
      <p:ext uri="{BB962C8B-B14F-4D97-AF65-F5344CB8AC3E}">
        <p14:creationId xmlns:p14="http://schemas.microsoft.com/office/powerpoint/2010/main" val="17547540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3591C2-D27C-C438-38D2-10CA9E5E6C66}"/>
              </a:ext>
            </a:extLst>
          </p:cNvPr>
          <p:cNvSpPr>
            <a:spLocks noGrp="1"/>
          </p:cNvSpPr>
          <p:nvPr>
            <p:ph type="title"/>
          </p:nvPr>
        </p:nvSpPr>
        <p:spPr>
          <a:xfrm>
            <a:off x="1396846" y="395578"/>
            <a:ext cx="10018713" cy="781216"/>
          </a:xfrm>
        </p:spPr>
        <p:txBody>
          <a:bodyPr/>
          <a:lstStyle/>
          <a:p>
            <a:r>
              <a:rPr lang="en-US" dirty="0"/>
              <a:t>Growth of an Organization</a:t>
            </a:r>
          </a:p>
        </p:txBody>
      </p:sp>
      <p:sp>
        <p:nvSpPr>
          <p:cNvPr id="3" name="Content Placeholder 2">
            <a:extLst>
              <a:ext uri="{FF2B5EF4-FFF2-40B4-BE49-F238E27FC236}">
                <a16:creationId xmlns:a16="http://schemas.microsoft.com/office/drawing/2014/main" id="{7FD2C241-9F38-A6CE-3250-D393C92E3FFA}"/>
              </a:ext>
            </a:extLst>
          </p:cNvPr>
          <p:cNvSpPr>
            <a:spLocks noGrp="1"/>
          </p:cNvSpPr>
          <p:nvPr>
            <p:ph idx="1"/>
          </p:nvPr>
        </p:nvSpPr>
        <p:spPr>
          <a:xfrm>
            <a:off x="1734776" y="2241604"/>
            <a:ext cx="10018713" cy="3124201"/>
          </a:xfrm>
        </p:spPr>
        <p:txBody>
          <a:bodyPr>
            <a:noAutofit/>
          </a:bodyPr>
          <a:lstStyle/>
          <a:p>
            <a:r>
              <a:rPr lang="en-US" sz="2800" dirty="0"/>
              <a:t>Like people, plants, and other living organisms, corporations are born, grow old, and die. They are governed by the same laws of life as other living beings and follow the same hierarchy of need fulfillment as people do. They marry through mergers and give rise to offspring (or spin-offs). When they mature, they have the choice of rebirthing, of branching off in new directions (new markets, new products, or totally new business models), or withering away and dying.</a:t>
            </a:r>
          </a:p>
          <a:p>
            <a:r>
              <a:rPr lang="en-US" sz="2800" dirty="0"/>
              <a:t>This makes intuitive sense—organizations are groups of humans united to achieve a common goal. In fact, the word “corporation” comes from the Latin corpus, meaning body.</a:t>
            </a:r>
          </a:p>
        </p:txBody>
      </p:sp>
    </p:spTree>
    <p:extLst>
      <p:ext uri="{BB962C8B-B14F-4D97-AF65-F5344CB8AC3E}">
        <p14:creationId xmlns:p14="http://schemas.microsoft.com/office/powerpoint/2010/main" val="4771982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179685-636E-3941-6124-AE20E38367E4}"/>
              </a:ext>
            </a:extLst>
          </p:cNvPr>
          <p:cNvSpPr>
            <a:spLocks noGrp="1"/>
          </p:cNvSpPr>
          <p:nvPr>
            <p:ph type="title"/>
          </p:nvPr>
        </p:nvSpPr>
        <p:spPr/>
        <p:txBody>
          <a:bodyPr/>
          <a:lstStyle/>
          <a:p>
            <a:r>
              <a:rPr lang="en-US" dirty="0"/>
              <a:t>Upgrading</a:t>
            </a:r>
          </a:p>
        </p:txBody>
      </p:sp>
      <p:sp>
        <p:nvSpPr>
          <p:cNvPr id="3" name="Content Placeholder 2">
            <a:extLst>
              <a:ext uri="{FF2B5EF4-FFF2-40B4-BE49-F238E27FC236}">
                <a16:creationId xmlns:a16="http://schemas.microsoft.com/office/drawing/2014/main" id="{25FBFC71-789B-C0BF-6C0A-F02E9BE60E12}"/>
              </a:ext>
            </a:extLst>
          </p:cNvPr>
          <p:cNvSpPr>
            <a:spLocks noGrp="1"/>
          </p:cNvSpPr>
          <p:nvPr>
            <p:ph idx="1"/>
          </p:nvPr>
        </p:nvSpPr>
        <p:spPr/>
        <p:txBody>
          <a:bodyPr>
            <a:normAutofit/>
          </a:bodyPr>
          <a:lstStyle/>
          <a:p>
            <a:r>
              <a:rPr lang="en-US" sz="2800" dirty="0"/>
              <a:t>We should upgrade it to meet the needs of the modern organization. </a:t>
            </a:r>
          </a:p>
          <a:p>
            <a:r>
              <a:rPr lang="en-US" sz="2800" dirty="0"/>
              <a:t> That requires looking at the challenge from a human-centered perspective and reconsidering the organization as a vibrant organism.</a:t>
            </a:r>
          </a:p>
        </p:txBody>
      </p:sp>
    </p:spTree>
    <p:extLst>
      <p:ext uri="{BB962C8B-B14F-4D97-AF65-F5344CB8AC3E}">
        <p14:creationId xmlns:p14="http://schemas.microsoft.com/office/powerpoint/2010/main" val="34330919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76000"/>
                <a:satMod val="180000"/>
              </a:schemeClr>
              <a:schemeClr val="bg2">
                <a:tint val="80000"/>
                <a:satMod val="120000"/>
                <a:lumMod val="180000"/>
              </a:schemeClr>
            </a:duotone>
          </a:blip>
          <a:stretch/>
        </a:blipFill>
        <a:effectLst/>
      </p:bgPr>
    </p:bg>
    <p:spTree>
      <p:nvGrpSpPr>
        <p:cNvPr id="1" name=""/>
        <p:cNvGrpSpPr/>
        <p:nvPr/>
      </p:nvGrpSpPr>
      <p:grpSpPr>
        <a:xfrm>
          <a:off x="0" y="0"/>
          <a:ext cx="0" cy="0"/>
          <a:chOff x="0" y="0"/>
          <a:chExt cx="0" cy="0"/>
        </a:xfrm>
      </p:grpSpPr>
      <p:grpSp>
        <p:nvGrpSpPr>
          <p:cNvPr id="1030" name="Group 1029">
            <a:extLst>
              <a:ext uri="{FF2B5EF4-FFF2-40B4-BE49-F238E27FC236}">
                <a16:creationId xmlns:a16="http://schemas.microsoft.com/office/drawing/2014/main" id="{089D35B1-0ED5-4358-8CAE-A9E49412AAA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50812" y="0"/>
            <a:ext cx="2436813" cy="6858001"/>
            <a:chOff x="1320800" y="0"/>
            <a:chExt cx="2436813" cy="6858001"/>
          </a:xfrm>
        </p:grpSpPr>
        <p:sp>
          <p:nvSpPr>
            <p:cNvPr id="1031" name="Freeform 6">
              <a:extLst>
                <a:ext uri="{FF2B5EF4-FFF2-40B4-BE49-F238E27FC236}">
                  <a16:creationId xmlns:a16="http://schemas.microsoft.com/office/drawing/2014/main" id="{DDEF6545-5A42-469E-8778-86CA01CD46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1032" name="Freeform 7">
              <a:extLst>
                <a:ext uri="{FF2B5EF4-FFF2-40B4-BE49-F238E27FC236}">
                  <a16:creationId xmlns:a16="http://schemas.microsoft.com/office/drawing/2014/main" id="{3B08853F-842C-4D0A-9A89-D05CB399037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33" name="Freeform 8">
              <a:extLst>
                <a:ext uri="{FF2B5EF4-FFF2-40B4-BE49-F238E27FC236}">
                  <a16:creationId xmlns:a16="http://schemas.microsoft.com/office/drawing/2014/main" id="{A436FB18-2D01-4AAB-AD10-2D1208310F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034" name="Freeform 9">
              <a:extLst>
                <a:ext uri="{FF2B5EF4-FFF2-40B4-BE49-F238E27FC236}">
                  <a16:creationId xmlns:a16="http://schemas.microsoft.com/office/drawing/2014/main" id="{9EFB8341-7A7B-46E4-AF94-689147AD056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035" name="Freeform 10">
              <a:extLst>
                <a:ext uri="{FF2B5EF4-FFF2-40B4-BE49-F238E27FC236}">
                  <a16:creationId xmlns:a16="http://schemas.microsoft.com/office/drawing/2014/main" id="{C4D84136-7804-4605-AC9F-238A3665EED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036" name="Freeform 11">
              <a:extLst>
                <a:ext uri="{FF2B5EF4-FFF2-40B4-BE49-F238E27FC236}">
                  <a16:creationId xmlns:a16="http://schemas.microsoft.com/office/drawing/2014/main" id="{4EC6F81C-51C2-4A6F-8B94-562DA67362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grpSp>
        <p:nvGrpSpPr>
          <p:cNvPr id="1038" name="Group 1037">
            <a:extLst>
              <a:ext uri="{FF2B5EF4-FFF2-40B4-BE49-F238E27FC236}">
                <a16:creationId xmlns:a16="http://schemas.microsoft.com/office/drawing/2014/main" id="{DD65B30C-427F-449E-B039-E288E85D8AF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50812" y="0"/>
            <a:ext cx="2436813" cy="6858001"/>
            <a:chOff x="1320800" y="0"/>
            <a:chExt cx="2436813" cy="6858001"/>
          </a:xfrm>
        </p:grpSpPr>
        <p:sp>
          <p:nvSpPr>
            <p:cNvPr id="1039" name="Freeform 6">
              <a:extLst>
                <a:ext uri="{FF2B5EF4-FFF2-40B4-BE49-F238E27FC236}">
                  <a16:creationId xmlns:a16="http://schemas.microsoft.com/office/drawing/2014/main" id="{9F47D947-83F7-46E3-872B-0777122A0A2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1040" name="Freeform 7">
              <a:extLst>
                <a:ext uri="{FF2B5EF4-FFF2-40B4-BE49-F238E27FC236}">
                  <a16:creationId xmlns:a16="http://schemas.microsoft.com/office/drawing/2014/main" id="{60C7B45B-6634-46FA-862D-B86F1C3C50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41" name="Freeform 8">
              <a:extLst>
                <a:ext uri="{FF2B5EF4-FFF2-40B4-BE49-F238E27FC236}">
                  <a16:creationId xmlns:a16="http://schemas.microsoft.com/office/drawing/2014/main" id="{C7504CC0-DD94-4ED9-ADC9-6FE7AEA33F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042" name="Freeform 9">
              <a:extLst>
                <a:ext uri="{FF2B5EF4-FFF2-40B4-BE49-F238E27FC236}">
                  <a16:creationId xmlns:a16="http://schemas.microsoft.com/office/drawing/2014/main" id="{64268326-B6DD-4E00-9788-6C319279AC7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043" name="Freeform 10">
              <a:extLst>
                <a:ext uri="{FF2B5EF4-FFF2-40B4-BE49-F238E27FC236}">
                  <a16:creationId xmlns:a16="http://schemas.microsoft.com/office/drawing/2014/main" id="{92C7B3DE-DB23-4AAC-B142-C803C0C0A1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044" name="Freeform 11">
              <a:extLst>
                <a:ext uri="{FF2B5EF4-FFF2-40B4-BE49-F238E27FC236}">
                  <a16:creationId xmlns:a16="http://schemas.microsoft.com/office/drawing/2014/main" id="{1EEF04DC-4E0D-4127-A98D-EA81C3B2DE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1046" name="Freeform: Shape 1045">
            <a:extLst>
              <a:ext uri="{FF2B5EF4-FFF2-40B4-BE49-F238E27FC236}">
                <a16:creationId xmlns:a16="http://schemas.microsoft.com/office/drawing/2014/main" id="{084966D2-3C9B-4F47-8231-1DEC33D3BD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6066" y="321734"/>
            <a:ext cx="11074201" cy="6214533"/>
          </a:xfrm>
          <a:custGeom>
            <a:avLst/>
            <a:gdLst>
              <a:gd name="connsiteX0" fmla="*/ 815396 w 11074201"/>
              <a:gd name="connsiteY0" fmla="*/ 0 h 6214533"/>
              <a:gd name="connsiteX1" fmla="*/ 11074201 w 11074201"/>
              <a:gd name="connsiteY1" fmla="*/ 0 h 6214533"/>
              <a:gd name="connsiteX2" fmla="*/ 11074201 w 11074201"/>
              <a:gd name="connsiteY2" fmla="*/ 6214533 h 6214533"/>
              <a:gd name="connsiteX3" fmla="*/ 1498193 w 11074201"/>
              <a:gd name="connsiteY3" fmla="*/ 6214533 h 6214533"/>
              <a:gd name="connsiteX4" fmla="*/ 0 w 11074201"/>
              <a:gd name="connsiteY4" fmla="*/ 4992543 h 6214533"/>
              <a:gd name="connsiteX5" fmla="*/ 433971 w 11074201"/>
              <a:gd name="connsiteY5" fmla="*/ 2335405 h 62145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074201" h="6214533">
                <a:moveTo>
                  <a:pt x="815396" y="0"/>
                </a:moveTo>
                <a:lnTo>
                  <a:pt x="11074201" y="0"/>
                </a:lnTo>
                <a:lnTo>
                  <a:pt x="11074201" y="6214533"/>
                </a:lnTo>
                <a:lnTo>
                  <a:pt x="1498193" y="6214533"/>
                </a:lnTo>
                <a:lnTo>
                  <a:pt x="0" y="4992543"/>
                </a:lnTo>
                <a:cubicBezTo>
                  <a:pt x="141071" y="4106831"/>
                  <a:pt x="287521" y="3221118"/>
                  <a:pt x="433971" y="2335405"/>
                </a:cubicBezTo>
                <a:close/>
              </a:path>
            </a:pathLst>
          </a:custGeom>
          <a:solidFill>
            <a:srgbClr val="FFFFFF"/>
          </a:solidFill>
          <a:ln w="38100">
            <a:gradFill flip="none" rotWithShape="1">
              <a:gsLst>
                <a:gs pos="0">
                  <a:schemeClr val="bg2"/>
                </a:gs>
                <a:gs pos="100000">
                  <a:schemeClr val="bg2">
                    <a:lumMod val="75000"/>
                  </a:schemeClr>
                </a:gs>
              </a:gsLst>
              <a:lin ang="5400000" scaled="1"/>
              <a:tileRect/>
            </a:gradFill>
          </a:ln>
          <a:effectLst>
            <a:innerShdw blurRad="57150" dist="38100" dir="14460000">
              <a:prstClr val="black">
                <a:alpha val="7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5" name="Picture 1" descr="XPLANE's Activation Curve showing a curved line over three tabs. The x-axis reads &quot;Time&quot;, the y-axis reads &quot;Degree of Support&quot;. The bottom light blue category is titled &quot;Heart It&quot;, the middle medium blue category is titled &quot;Believe It&quot;, and the top yellow category is titled &quot;Live It&quot;. Each category has an off-shoot describing what you might be looking for at each stage of activation">
            <a:extLst>
              <a:ext uri="{FF2B5EF4-FFF2-40B4-BE49-F238E27FC236}">
                <a16:creationId xmlns:a16="http://schemas.microsoft.com/office/drawing/2014/main" id="{A14CC9DA-8192-86C9-F925-0E2FBE74A9FF}"/>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tretch>
            <a:fillRect/>
          </a:stretch>
        </p:blipFill>
        <p:spPr bwMode="auto">
          <a:xfrm>
            <a:off x="1212569" y="736209"/>
            <a:ext cx="10163505" cy="5448886"/>
          </a:xfrm>
          <a:prstGeom prst="rect">
            <a:avLst/>
          </a:prstGeom>
          <a:noFill/>
          <a:extLst>
            <a:ext uri="{909E8E84-426E-40DD-AFC4-6F175D3DCCD1}">
              <a14:hiddenFill xmlns:a14="http://schemas.microsoft.com/office/drawing/2010/main">
                <a:solidFill>
                  <a:srgbClr val="FFFFFF"/>
                </a:solidFill>
              </a14:hiddenFill>
            </a:ext>
          </a:extLst>
        </p:spPr>
      </p:pic>
      <p:pic>
        <p:nvPicPr>
          <p:cNvPr id="6" name="Graphic 5" descr="Checkmark with solid fill">
            <a:extLst>
              <a:ext uri="{FF2B5EF4-FFF2-40B4-BE49-F238E27FC236}">
                <a16:creationId xmlns:a16="http://schemas.microsoft.com/office/drawing/2014/main" id="{DC7F809D-6853-319E-BB12-E3FA5DB5ADA9}"/>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4147625" y="4289473"/>
            <a:ext cx="914400" cy="914400"/>
          </a:xfrm>
          <a:prstGeom prst="rect">
            <a:avLst/>
          </a:prstGeom>
        </p:spPr>
      </p:pic>
    </p:spTree>
    <p:extLst>
      <p:ext uri="{BB962C8B-B14F-4D97-AF65-F5344CB8AC3E}">
        <p14:creationId xmlns:p14="http://schemas.microsoft.com/office/powerpoint/2010/main" val="14586628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C4691A-237A-3B80-4D2A-BADF69E1BD6C}"/>
              </a:ext>
            </a:extLst>
          </p:cNvPr>
          <p:cNvSpPr>
            <a:spLocks noGrp="1"/>
          </p:cNvSpPr>
          <p:nvPr>
            <p:ph type="title"/>
          </p:nvPr>
        </p:nvSpPr>
        <p:spPr>
          <a:xfrm>
            <a:off x="1241796" y="-331968"/>
            <a:ext cx="10018713" cy="1752599"/>
          </a:xfrm>
        </p:spPr>
        <p:txBody>
          <a:bodyPr/>
          <a:lstStyle/>
          <a:p>
            <a:r>
              <a:rPr lang="en-US" dirty="0"/>
              <a:t>Shifts</a:t>
            </a:r>
          </a:p>
        </p:txBody>
      </p:sp>
      <p:sp>
        <p:nvSpPr>
          <p:cNvPr id="3" name="Content Placeholder 2">
            <a:extLst>
              <a:ext uri="{FF2B5EF4-FFF2-40B4-BE49-F238E27FC236}">
                <a16:creationId xmlns:a16="http://schemas.microsoft.com/office/drawing/2014/main" id="{2CDDFB3C-C9BF-F660-7B57-CF3CF818F105}"/>
              </a:ext>
            </a:extLst>
          </p:cNvPr>
          <p:cNvSpPr>
            <a:spLocks noGrp="1"/>
          </p:cNvSpPr>
          <p:nvPr>
            <p:ph idx="1"/>
          </p:nvPr>
        </p:nvSpPr>
        <p:spPr>
          <a:xfrm>
            <a:off x="1300038" y="775251"/>
            <a:ext cx="10654748" cy="5673257"/>
          </a:xfrm>
        </p:spPr>
        <p:txBody>
          <a:bodyPr>
            <a:normAutofit/>
          </a:bodyPr>
          <a:lstStyle/>
          <a:p>
            <a:r>
              <a:rPr lang="en-US" dirty="0"/>
              <a:t>If we begin thinking of organizations as organisms, some clear implications emerge, and required shifts become apparent:</a:t>
            </a:r>
          </a:p>
          <a:p>
            <a:pPr lvl="1"/>
            <a:r>
              <a:rPr lang="en-US" dirty="0"/>
              <a:t>From program to persuade: We can’t just push a new program or strategy—we need to generate excitement and create pull around a shared vision.</a:t>
            </a:r>
          </a:p>
          <a:p>
            <a:pPr lvl="1"/>
            <a:r>
              <a:rPr lang="en-US" dirty="0"/>
              <a:t>From command to engage:. We can no longer drive adoption or force buy-in; we need to authentically engage volunteers to participate in the change.</a:t>
            </a:r>
          </a:p>
          <a:p>
            <a:pPr lvl="1"/>
            <a:r>
              <a:rPr lang="en-US" dirty="0"/>
              <a:t>From cascade to co-create:  We need to honor the intelligence among our teams by inviting them to co-create better solutions.</a:t>
            </a:r>
          </a:p>
          <a:p>
            <a:pPr lvl="1"/>
            <a:r>
              <a:rPr lang="en-US" dirty="0"/>
              <a:t>From processes to principles: Every organism is unique and dynamic, and we need to adopt methods to context by creating guardrails instead of rules.</a:t>
            </a:r>
          </a:p>
          <a:p>
            <a:pPr lvl="1"/>
            <a:r>
              <a:rPr lang="en-US" dirty="0"/>
              <a:t>From homogeny to diversity: People, like cells in our analogy, are each living beings nested within the whole. Both individual people and teams have their own wants and needs. We need to consider the whole spectrum of stakeholders and address them individually. No more “one size fits all” change programs!</a:t>
            </a:r>
          </a:p>
        </p:txBody>
      </p:sp>
    </p:spTree>
    <p:extLst>
      <p:ext uri="{BB962C8B-B14F-4D97-AF65-F5344CB8AC3E}">
        <p14:creationId xmlns:p14="http://schemas.microsoft.com/office/powerpoint/2010/main" val="33998992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5C2585-99AB-7C31-9238-6C44ED3AE27B}"/>
              </a:ext>
            </a:extLst>
          </p:cNvPr>
          <p:cNvSpPr>
            <a:spLocks noGrp="1"/>
          </p:cNvSpPr>
          <p:nvPr>
            <p:ph type="title"/>
          </p:nvPr>
        </p:nvSpPr>
        <p:spPr/>
        <p:txBody>
          <a:bodyPr/>
          <a:lstStyle/>
          <a:p>
            <a:r>
              <a:rPr lang="en-US" dirty="0"/>
              <a:t>Summary</a:t>
            </a:r>
          </a:p>
        </p:txBody>
      </p:sp>
      <p:sp>
        <p:nvSpPr>
          <p:cNvPr id="3" name="Content Placeholder 2">
            <a:extLst>
              <a:ext uri="{FF2B5EF4-FFF2-40B4-BE49-F238E27FC236}">
                <a16:creationId xmlns:a16="http://schemas.microsoft.com/office/drawing/2014/main" id="{F5533F8E-7ABE-3766-1046-2440D019DF4A}"/>
              </a:ext>
            </a:extLst>
          </p:cNvPr>
          <p:cNvSpPr>
            <a:spLocks noGrp="1"/>
          </p:cNvSpPr>
          <p:nvPr>
            <p:ph idx="1"/>
          </p:nvPr>
        </p:nvSpPr>
        <p:spPr/>
        <p:txBody>
          <a:bodyPr>
            <a:normAutofit/>
          </a:bodyPr>
          <a:lstStyle/>
          <a:p>
            <a:r>
              <a:rPr lang="en-US" sz="2800" dirty="0"/>
              <a:t>To accomplish change, we can’t just reprogram the machine. We need to persuade and engage empowered, thoughtful humans to move in a new direction, at scale. Therefore, we need to rethink how we organize, manage, and lead them.</a:t>
            </a:r>
          </a:p>
        </p:txBody>
      </p:sp>
    </p:spTree>
    <p:extLst>
      <p:ext uri="{BB962C8B-B14F-4D97-AF65-F5344CB8AC3E}">
        <p14:creationId xmlns:p14="http://schemas.microsoft.com/office/powerpoint/2010/main" val="12213444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E0CB51-114B-F581-C023-05748DE628D9}"/>
              </a:ext>
            </a:extLst>
          </p:cNvPr>
          <p:cNvSpPr>
            <a:spLocks noGrp="1"/>
          </p:cNvSpPr>
          <p:nvPr>
            <p:ph type="ctrTitle"/>
          </p:nvPr>
        </p:nvSpPr>
        <p:spPr/>
        <p:txBody>
          <a:bodyPr/>
          <a:lstStyle/>
          <a:p>
            <a:pPr algn="ctr"/>
            <a:r>
              <a:rPr lang="en-US" dirty="0"/>
              <a:t>Believe It</a:t>
            </a:r>
          </a:p>
        </p:txBody>
      </p:sp>
      <p:sp>
        <p:nvSpPr>
          <p:cNvPr id="3" name="Subtitle 2">
            <a:extLst>
              <a:ext uri="{FF2B5EF4-FFF2-40B4-BE49-F238E27FC236}">
                <a16:creationId xmlns:a16="http://schemas.microsoft.com/office/drawing/2014/main" id="{D24AC160-E0E4-5C4F-A3BF-85CBAA05F157}"/>
              </a:ext>
            </a:extLst>
          </p:cNvPr>
          <p:cNvSpPr>
            <a:spLocks noGrp="1"/>
          </p:cNvSpPr>
          <p:nvPr>
            <p:ph type="subTitle" idx="1"/>
          </p:nvPr>
        </p:nvSpPr>
        <p:spPr/>
        <p:txBody>
          <a:bodyPr/>
          <a:lstStyle/>
          <a:p>
            <a:pPr algn="ctr"/>
            <a:r>
              <a:rPr lang="en-US" dirty="0"/>
              <a:t>Step 2- Learning</a:t>
            </a:r>
          </a:p>
        </p:txBody>
      </p:sp>
    </p:spTree>
    <p:extLst>
      <p:ext uri="{BB962C8B-B14F-4D97-AF65-F5344CB8AC3E}">
        <p14:creationId xmlns:p14="http://schemas.microsoft.com/office/powerpoint/2010/main" val="419851996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docProps/app.xml><?xml version="1.0" encoding="utf-8"?>
<Properties xmlns="http://schemas.openxmlformats.org/officeDocument/2006/extended-properties" xmlns:vt="http://schemas.openxmlformats.org/officeDocument/2006/docPropsVTypes">
  <Template>Parallax</Template>
  <TotalTime>97</TotalTime>
  <Words>926</Words>
  <Application>Microsoft Office PowerPoint</Application>
  <PresentationFormat>Widescreen</PresentationFormat>
  <Paragraphs>50</Paragraphs>
  <Slides>14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Arial</vt:lpstr>
      <vt:lpstr>Corbel</vt:lpstr>
      <vt:lpstr>Parallax</vt:lpstr>
      <vt:lpstr>The Shift from Process-Centered to People-Centered</vt:lpstr>
      <vt:lpstr>Industrial Age</vt:lpstr>
      <vt:lpstr>New Age</vt:lpstr>
      <vt:lpstr>Growth of an Organization</vt:lpstr>
      <vt:lpstr>Upgrading</vt:lpstr>
      <vt:lpstr>PowerPoint Presentation</vt:lpstr>
      <vt:lpstr>Shifts</vt:lpstr>
      <vt:lpstr>Summary</vt:lpstr>
      <vt:lpstr>Believe It</vt:lpstr>
      <vt:lpstr>Change Initiative</vt:lpstr>
      <vt:lpstr>Outline</vt:lpstr>
      <vt:lpstr>Next</vt:lpstr>
      <vt:lpstr>Making It Happen</vt:lpstr>
      <vt:lpstr>Resources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Shift from Process-Centered to People-Centered</dc:title>
  <dc:creator>judie odonnell</dc:creator>
  <cp:lastModifiedBy>judie odonnell</cp:lastModifiedBy>
  <cp:revision>1</cp:revision>
  <dcterms:created xsi:type="dcterms:W3CDTF">2023-04-06T13:44:16Z</dcterms:created>
  <dcterms:modified xsi:type="dcterms:W3CDTF">2023-04-06T15:21:43Z</dcterms:modified>
</cp:coreProperties>
</file>