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36" r:id="rId4"/>
    <p:sldMasterId id="2147483737" r:id="rId5"/>
    <p:sldMasterId id="2147483738" r:id="rId6"/>
    <p:sldMasterId id="2147483739" r:id="rId7"/>
    <p:sldMasterId id="2147483740" r:id="rId8"/>
    <p:sldMasterId id="2147483741" r:id="rId9"/>
    <p:sldMasterId id="2147483742" r:id="rId10"/>
    <p:sldMasterId id="2147483743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</p:sldIdLst>
  <p:sldSz cy="6858000" cx="12192000"/>
  <p:notesSz cx="7010400" cy="9296400"/>
  <p:embeddedFontLst>
    <p:embeddedFont>
      <p:font typeface="Arial Black"/>
      <p:regular r:id="rId57"/>
    </p:embeddedFont>
    <p:embeddedFont>
      <p:font typeface="Lemon"/>
      <p:regular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12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9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11" Type="http://schemas.openxmlformats.org/officeDocument/2006/relationships/slideMaster" Target="slideMasters/slideMaster8.xml"/><Relationship Id="rId55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54" Type="http://schemas.openxmlformats.org/officeDocument/2006/relationships/slide" Target="slides/slide42.xml"/><Relationship Id="rId13" Type="http://schemas.openxmlformats.org/officeDocument/2006/relationships/slide" Target="slides/slide1.xml"/><Relationship Id="rId57" Type="http://schemas.openxmlformats.org/officeDocument/2006/relationships/font" Target="fonts/ArialBlack-regular.fntdata"/><Relationship Id="rId12" Type="http://schemas.openxmlformats.org/officeDocument/2006/relationships/notesMaster" Target="notesMasters/notesMaster1.xml"/><Relationship Id="rId56" Type="http://schemas.openxmlformats.org/officeDocument/2006/relationships/slide" Target="slides/slide4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58" Type="http://schemas.openxmlformats.org/officeDocument/2006/relationships/font" Target="fonts/Lemon-regular.fntdata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10:notes"/>
          <p:cNvSpPr/>
          <p:nvPr>
            <p:ph idx="2" type="sldImg"/>
          </p:nvPr>
        </p:nvSpPr>
        <p:spPr>
          <a:xfrm>
            <a:off x="1785938" y="696913"/>
            <a:ext cx="3441700" cy="1936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6" name="Google Shape;686;p10:notes"/>
          <p:cNvSpPr txBox="1"/>
          <p:nvPr>
            <p:ph idx="1" type="body"/>
          </p:nvPr>
        </p:nvSpPr>
        <p:spPr>
          <a:xfrm>
            <a:off x="701040" y="3021330"/>
            <a:ext cx="5608320" cy="5577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This is a screen capture of map the shows locations of current MRC units. 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Unit data is as of April 11, 2007.  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This map is updated every time a new unit is added to the MRC website – please visit the MRC website URL link listed in the slide for the most current and up-to-date unit information.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1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1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1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1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0" name="Google Shape;740;p1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0" name="Google Shape;750;p1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1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1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1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2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2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2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22:notes"/>
          <p:cNvSpPr/>
          <p:nvPr>
            <p:ph idx="2" type="sldImg"/>
          </p:nvPr>
        </p:nvSpPr>
        <p:spPr>
          <a:xfrm>
            <a:off x="1785938" y="696913"/>
            <a:ext cx="3441700" cy="1936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8" name="Google Shape;808;p22:notes"/>
          <p:cNvSpPr txBox="1"/>
          <p:nvPr>
            <p:ph idx="1" type="body"/>
          </p:nvPr>
        </p:nvSpPr>
        <p:spPr>
          <a:xfrm>
            <a:off x="701040" y="3021330"/>
            <a:ext cx="5608320" cy="5577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Individuals interested in volunteering should contact the nearest MRC to find out more about the local unit and to obtain a volunteer application.  If there is not a local unit in their area, individuals are encouraged to contact local health and response agencies to encourage them to start one in the community. 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To find a local MRC in your area visit the MRC website at http://www.medicalreservecorps.gov/FindMRC.asp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7" name="Google Shape;817;p2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These are only a few examples of the roles that MRC volunteers can play in their community.  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Local units support and assist their community’s existing resources – so roles/activities of MRC units depend on the needs of the local community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Those interested are encouraged to contact units in their area or state for more information on what activities local units are participating in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2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2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2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2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2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2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3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3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3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3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3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8" name="Google Shape;918;p3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These are only some of the ways that MRC can benefit your community. 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We encourage you to sign up for the MRC Message Board (http://www.medicalreservecorps.gov/UserRegistration.asp) and List-Serve (https://list.nih.gov/cgi-bin/wa?SUBED1=medicalreservecorps-l&amp;A=1) to receive and share information regarding how MRC units are making an impact in their communities.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3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p3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3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3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3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3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4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4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4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4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4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4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4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4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p1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5" name="Google Shape;105;p1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8"/>
          <p:cNvSpPr txBox="1"/>
          <p:nvPr>
            <p:ph idx="2" type="body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3" type="body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8"/>
          <p:cNvSpPr txBox="1"/>
          <p:nvPr>
            <p:ph idx="4" type="body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21"/>
          <p:cNvSpPr txBox="1"/>
          <p:nvPr>
            <p:ph idx="2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2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/>
          <p:nvPr>
            <p:ph idx="2" type="pic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2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2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4" name="Google Shape;174;p2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8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0" name="Google Shape;180;p2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29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2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30"/>
          <p:cNvSpPr txBox="1"/>
          <p:nvPr>
            <p:ph idx="2" type="body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30"/>
          <p:cNvSpPr txBox="1"/>
          <p:nvPr>
            <p:ph idx="3" type="body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p30"/>
          <p:cNvSpPr txBox="1"/>
          <p:nvPr>
            <p:ph idx="4" type="body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3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3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3"/>
          <p:cNvSpPr txBox="1"/>
          <p:nvPr>
            <p:ph idx="1" type="body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p33"/>
          <p:cNvSpPr txBox="1"/>
          <p:nvPr>
            <p:ph idx="2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2" name="Google Shape;212;p3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4"/>
          <p:cNvSpPr/>
          <p:nvPr>
            <p:ph idx="2" type="pic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9" name="Google Shape;219;p3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3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5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3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6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3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38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3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9" name="Google Shape;249;p3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40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5" name="Google Shape;255;p4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4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1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41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4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4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4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/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42"/>
          <p:cNvSpPr txBox="1"/>
          <p:nvPr>
            <p:ph idx="1" type="body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8" name="Google Shape;268;p42"/>
          <p:cNvSpPr txBox="1"/>
          <p:nvPr>
            <p:ph idx="2" type="body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42"/>
          <p:cNvSpPr txBox="1"/>
          <p:nvPr>
            <p:ph idx="3" type="body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0" name="Google Shape;270;p42"/>
          <p:cNvSpPr txBox="1"/>
          <p:nvPr>
            <p:ph idx="4" type="body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4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4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4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4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4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45"/>
          <p:cNvSpPr txBox="1"/>
          <p:nvPr>
            <p:ph idx="1" type="body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86" name="Google Shape;286;p45"/>
          <p:cNvSpPr txBox="1"/>
          <p:nvPr>
            <p:ph idx="2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7" name="Google Shape;287;p4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4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4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6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46"/>
          <p:cNvSpPr/>
          <p:nvPr>
            <p:ph idx="2" type="pic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46"/>
          <p:cNvSpPr txBox="1"/>
          <p:nvPr>
            <p:ph idx="1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4" name="Google Shape;294;p4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4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4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47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4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4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4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48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4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4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4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50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5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5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5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5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24" name="Google Shape;324;p5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5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5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52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0" name="Google Shape;330;p5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5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5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53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53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7" name="Google Shape;337;p5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5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5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/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54"/>
          <p:cNvSpPr txBox="1"/>
          <p:nvPr>
            <p:ph idx="1" type="body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3" name="Google Shape;343;p54"/>
          <p:cNvSpPr txBox="1"/>
          <p:nvPr>
            <p:ph idx="2" type="body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54"/>
          <p:cNvSpPr txBox="1"/>
          <p:nvPr>
            <p:ph idx="3" type="body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5" name="Google Shape;345;p54"/>
          <p:cNvSpPr txBox="1"/>
          <p:nvPr>
            <p:ph idx="4" type="body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5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5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5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5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5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5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5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5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7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57"/>
          <p:cNvSpPr txBox="1"/>
          <p:nvPr>
            <p:ph idx="1" type="body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61" name="Google Shape;361;p57"/>
          <p:cNvSpPr txBox="1"/>
          <p:nvPr>
            <p:ph idx="2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62" name="Google Shape;362;p5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5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5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58"/>
          <p:cNvSpPr/>
          <p:nvPr>
            <p:ph idx="2" type="pic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58"/>
          <p:cNvSpPr txBox="1"/>
          <p:nvPr>
            <p:ph idx="1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69" name="Google Shape;369;p5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5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5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59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5" name="Google Shape;375;p5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5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5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0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60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1" name="Google Shape;381;p6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6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6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62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3" name="Google Shape;393;p6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6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6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6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99" name="Google Shape;399;p6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6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6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4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64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05" name="Google Shape;405;p6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6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6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65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1" name="Google Shape;411;p65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2" name="Google Shape;412;p6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6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6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6"/>
          <p:cNvSpPr txBox="1"/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66"/>
          <p:cNvSpPr txBox="1"/>
          <p:nvPr>
            <p:ph idx="1" type="body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8" name="Google Shape;418;p66"/>
          <p:cNvSpPr txBox="1"/>
          <p:nvPr>
            <p:ph idx="2" type="body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66"/>
          <p:cNvSpPr txBox="1"/>
          <p:nvPr>
            <p:ph idx="3" type="body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0" name="Google Shape;420;p66"/>
          <p:cNvSpPr txBox="1"/>
          <p:nvPr>
            <p:ph idx="4" type="body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1" name="Google Shape;421;p6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6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6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6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6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6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6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6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9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69"/>
          <p:cNvSpPr txBox="1"/>
          <p:nvPr>
            <p:ph idx="1" type="body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36" name="Google Shape;436;p69"/>
          <p:cNvSpPr txBox="1"/>
          <p:nvPr>
            <p:ph idx="2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7" name="Google Shape;437;p6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6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6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70"/>
          <p:cNvSpPr/>
          <p:nvPr>
            <p:ph idx="2" type="pic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43" name="Google Shape;443;p70"/>
          <p:cNvSpPr txBox="1"/>
          <p:nvPr>
            <p:ph idx="1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44" name="Google Shape;444;p7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7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7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71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0" name="Google Shape;450;p7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7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7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2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72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6" name="Google Shape;456;p7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7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7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74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8" name="Google Shape;468;p7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7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7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7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74" name="Google Shape;474;p7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7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7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6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76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80" name="Google Shape;480;p7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7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7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77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6" name="Google Shape;486;p77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7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7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7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8"/>
          <p:cNvSpPr txBox="1"/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78"/>
          <p:cNvSpPr txBox="1"/>
          <p:nvPr>
            <p:ph idx="1" type="body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3" name="Google Shape;493;p78"/>
          <p:cNvSpPr txBox="1"/>
          <p:nvPr>
            <p:ph idx="2" type="body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4" name="Google Shape;494;p78"/>
          <p:cNvSpPr txBox="1"/>
          <p:nvPr>
            <p:ph idx="3" type="body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5" name="Google Shape;495;p78"/>
          <p:cNvSpPr txBox="1"/>
          <p:nvPr>
            <p:ph idx="4" type="body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6" name="Google Shape;496;p7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7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7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7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7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3" name="Google Shape;503;p7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8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8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1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81"/>
          <p:cNvSpPr txBox="1"/>
          <p:nvPr>
            <p:ph idx="1" type="body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11" name="Google Shape;511;p81"/>
          <p:cNvSpPr txBox="1"/>
          <p:nvPr>
            <p:ph idx="2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12" name="Google Shape;512;p8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8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8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2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82"/>
          <p:cNvSpPr/>
          <p:nvPr>
            <p:ph idx="2" type="pic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82"/>
          <p:cNvSpPr txBox="1"/>
          <p:nvPr>
            <p:ph idx="1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19" name="Google Shape;519;p8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8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8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83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5" name="Google Shape;525;p8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8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8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4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84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1" name="Google Shape;531;p8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8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8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86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3" name="Google Shape;543;p8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8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8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8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49" name="Google Shape;549;p8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8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8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8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88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55" name="Google Shape;555;p8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8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7" name="Google Shape;557;p8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0" name="Google Shape;560;p89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1" name="Google Shape;561;p89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2" name="Google Shape;562;p8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8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8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0"/>
          <p:cNvSpPr txBox="1"/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90"/>
          <p:cNvSpPr txBox="1"/>
          <p:nvPr>
            <p:ph idx="1" type="body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8" name="Google Shape;568;p90"/>
          <p:cNvSpPr txBox="1"/>
          <p:nvPr>
            <p:ph idx="2" type="body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90"/>
          <p:cNvSpPr txBox="1"/>
          <p:nvPr>
            <p:ph idx="3" type="body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0" name="Google Shape;570;p90"/>
          <p:cNvSpPr txBox="1"/>
          <p:nvPr>
            <p:ph idx="4" type="body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1" name="Google Shape;571;p9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9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p9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6" name="Google Shape;576;p9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9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8" name="Google Shape;578;p9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9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2" name="Google Shape;582;p9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3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p93"/>
          <p:cNvSpPr txBox="1"/>
          <p:nvPr>
            <p:ph idx="1" type="body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86" name="Google Shape;586;p93"/>
          <p:cNvSpPr txBox="1"/>
          <p:nvPr>
            <p:ph idx="2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7" name="Google Shape;587;p9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9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p9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4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94"/>
          <p:cNvSpPr/>
          <p:nvPr>
            <p:ph idx="2" type="pic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93" name="Google Shape;593;p94"/>
          <p:cNvSpPr txBox="1"/>
          <p:nvPr>
            <p:ph idx="1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4" name="Google Shape;594;p9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5" name="Google Shape;595;p9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9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95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0" name="Google Shape;600;p9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9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9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6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p96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6" name="Google Shape;606;p9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9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9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8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2" Type="http://schemas.openxmlformats.org/officeDocument/2006/relationships/theme" Target="../theme/theme9.xml"/><Relationship Id="rId9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2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2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2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6" name="Google Shape;236;p3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3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p3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p3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1" name="Google Shape;311;p49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2" name="Google Shape;312;p4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3" name="Google Shape;313;p4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4" name="Google Shape;314;p4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6" name="Google Shape;386;p6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7" name="Google Shape;387;p6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8" name="Google Shape;388;p6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9" name="Google Shape;389;p6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1" name="Google Shape;461;p7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2" name="Google Shape;462;p7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3" name="Google Shape;463;p7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4" name="Google Shape;464;p7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6" name="Google Shape;536;p85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7" name="Google Shape;537;p8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8" name="Google Shape;538;p8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9" name="Google Shape;539;p8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5" Type="http://schemas.openxmlformats.org/officeDocument/2006/relationships/image" Target="../media/image31.png"/><Relationship Id="rId6" Type="http://schemas.openxmlformats.org/officeDocument/2006/relationships/image" Target="../media/image26.png"/><Relationship Id="rId7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21.png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15.jpg"/><Relationship Id="rId9" Type="http://schemas.openxmlformats.org/officeDocument/2006/relationships/image" Target="../media/image24.png"/><Relationship Id="rId5" Type="http://schemas.openxmlformats.org/officeDocument/2006/relationships/image" Target="../media/image18.jpg"/><Relationship Id="rId6" Type="http://schemas.openxmlformats.org/officeDocument/2006/relationships/image" Target="../media/image29.jpg"/><Relationship Id="rId7" Type="http://schemas.openxmlformats.org/officeDocument/2006/relationships/image" Target="../media/image25.jpg"/><Relationship Id="rId8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41.png"/><Relationship Id="rId5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6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7" Type="http://schemas.openxmlformats.org/officeDocument/2006/relationships/image" Target="../media/image44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43.jpg"/><Relationship Id="rId5" Type="http://schemas.openxmlformats.org/officeDocument/2006/relationships/image" Target="../media/image47.png"/><Relationship Id="rId6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jpg"/><Relationship Id="rId4" Type="http://schemas.openxmlformats.org/officeDocument/2006/relationships/image" Target="../media/image49.png"/><Relationship Id="rId5" Type="http://schemas.openxmlformats.org/officeDocument/2006/relationships/image" Target="../media/image54.png"/><Relationship Id="rId6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50.jpg"/><Relationship Id="rId6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Relationship Id="rId4" Type="http://schemas.openxmlformats.org/officeDocument/2006/relationships/image" Target="../media/image58.png"/><Relationship Id="rId5" Type="http://schemas.openxmlformats.org/officeDocument/2006/relationships/image" Target="../media/image55.png"/><Relationship Id="rId6" Type="http://schemas.openxmlformats.org/officeDocument/2006/relationships/image" Target="../media/image57.png"/><Relationship Id="rId7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4.png"/><Relationship Id="rId4" Type="http://schemas.openxmlformats.org/officeDocument/2006/relationships/image" Target="../media/image62.jpg"/><Relationship Id="rId5" Type="http://schemas.openxmlformats.org/officeDocument/2006/relationships/image" Target="../media/image68.jpg"/><Relationship Id="rId6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Relationship Id="rId4" Type="http://schemas.openxmlformats.org/officeDocument/2006/relationships/image" Target="../media/image66.png"/><Relationship Id="rId5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9.png"/><Relationship Id="rId4" Type="http://schemas.openxmlformats.org/officeDocument/2006/relationships/image" Target="../media/image65.png"/><Relationship Id="rId5" Type="http://schemas.openxmlformats.org/officeDocument/2006/relationships/image" Target="../media/image67.png"/><Relationship Id="rId6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9.jpg"/><Relationship Id="rId4" Type="http://schemas.openxmlformats.org/officeDocument/2006/relationships/image" Target="../media/image74.png"/><Relationship Id="rId5" Type="http://schemas.openxmlformats.org/officeDocument/2006/relationships/image" Target="../media/image78.png"/><Relationship Id="rId6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1.png"/><Relationship Id="rId4" Type="http://schemas.openxmlformats.org/officeDocument/2006/relationships/image" Target="../media/image73.png"/><Relationship Id="rId5" Type="http://schemas.openxmlformats.org/officeDocument/2006/relationships/image" Target="../media/image1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5.jpg"/><Relationship Id="rId4" Type="http://schemas.openxmlformats.org/officeDocument/2006/relationships/image" Target="../media/image80.jpg"/><Relationship Id="rId5" Type="http://schemas.openxmlformats.org/officeDocument/2006/relationships/image" Target="../media/image1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5.jpg"/><Relationship Id="rId4" Type="http://schemas.openxmlformats.org/officeDocument/2006/relationships/image" Target="../media/image72.jpg"/><Relationship Id="rId5" Type="http://schemas.openxmlformats.org/officeDocument/2006/relationships/image" Target="../media/image4.png"/><Relationship Id="rId6" Type="http://schemas.openxmlformats.org/officeDocument/2006/relationships/image" Target="../media/image9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3.png"/><Relationship Id="rId4" Type="http://schemas.openxmlformats.org/officeDocument/2006/relationships/image" Target="../media/image88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1.png"/><Relationship Id="rId5" Type="http://schemas.openxmlformats.org/officeDocument/2006/relationships/image" Target="../media/image2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81.png"/><Relationship Id="rId6" Type="http://schemas.openxmlformats.org/officeDocument/2006/relationships/image" Target="../media/image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6.jpg"/><Relationship Id="rId4" Type="http://schemas.openxmlformats.org/officeDocument/2006/relationships/image" Target="../media/image1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2.jpg"/><Relationship Id="rId4" Type="http://schemas.openxmlformats.org/officeDocument/2006/relationships/image" Target="../media/image96.jpg"/><Relationship Id="rId5" Type="http://schemas.openxmlformats.org/officeDocument/2006/relationships/image" Target="../media/image91.jpg"/><Relationship Id="rId6" Type="http://schemas.openxmlformats.org/officeDocument/2006/relationships/image" Target="../media/image92.jpg"/><Relationship Id="rId7" Type="http://schemas.openxmlformats.org/officeDocument/2006/relationships/image" Target="../media/image94.jpg"/><Relationship Id="rId8" Type="http://schemas.openxmlformats.org/officeDocument/2006/relationships/image" Target="../media/image8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0.png"/><Relationship Id="rId4" Type="http://schemas.openxmlformats.org/officeDocument/2006/relationships/image" Target="../media/image11.png"/><Relationship Id="rId5" Type="http://schemas.openxmlformats.org/officeDocument/2006/relationships/image" Target="../media/image9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hyperlink" Target="mailto:wachusettmrc@juno.com" TargetMode="External"/><Relationship Id="rId4" Type="http://schemas.openxmlformats.org/officeDocument/2006/relationships/hyperlink" Target="http://www.wachusettmrc.org/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8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19.jpg"/><Relationship Id="rId5" Type="http://schemas.openxmlformats.org/officeDocument/2006/relationships/image" Target="../media/image32.jpg"/><Relationship Id="rId6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10.jp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2.jpg"/><Relationship Id="rId5" Type="http://schemas.openxmlformats.org/officeDocument/2006/relationships/image" Target="../media/image3.jpg"/><Relationship Id="rId6" Type="http://schemas.openxmlformats.org/officeDocument/2006/relationships/image" Target="../media/image7.jpg"/><Relationship Id="rId7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3281" y="1219200"/>
            <a:ext cx="9225437" cy="3783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06"/>
          <p:cNvSpPr txBox="1"/>
          <p:nvPr>
            <p:ph type="title"/>
          </p:nvPr>
        </p:nvSpPr>
        <p:spPr>
          <a:xfrm>
            <a:off x="2971800" y="0"/>
            <a:ext cx="563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Status - Current Local Units</a:t>
            </a:r>
            <a:endParaRPr sz="34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MRC-no-box-Logo" id="689" name="Google Shape;689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76212"/>
            <a:ext cx="12192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&lt;strong&gt;US map&lt;/strong&gt; - rivers and lakes2.jpg - Wikipedia" id="690" name="Google Shape;690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3807" y="1292000"/>
            <a:ext cx="7391400" cy="498738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106"/>
          <p:cNvSpPr txBox="1"/>
          <p:nvPr/>
        </p:nvSpPr>
        <p:spPr>
          <a:xfrm>
            <a:off x="2805000" y="2808100"/>
            <a:ext cx="5972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Approximately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815 Units,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About 300,00 V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olunteers across the nation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10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07"/>
          <p:cNvSpPr txBox="1"/>
          <p:nvPr>
            <p:ph type="title"/>
          </p:nvPr>
        </p:nvSpPr>
        <p:spPr>
          <a:xfrm>
            <a:off x="20574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Local MRC Units- Worcester County</a:t>
            </a:r>
            <a:endParaRPr/>
          </a:p>
        </p:txBody>
      </p:sp>
      <p:pic>
        <p:nvPicPr>
          <p:cNvPr id="698" name="Google Shape;69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0" y="765969"/>
            <a:ext cx="6324599" cy="5856288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10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RC-no-box-Logo" id="700" name="Google Shape;700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400" y="349797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07"/>
          <p:cNvSpPr txBox="1"/>
          <p:nvPr/>
        </p:nvSpPr>
        <p:spPr>
          <a:xfrm>
            <a:off x="4114800" y="1752600"/>
            <a:ext cx="1981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Wachusett MRC</a:t>
            </a:r>
            <a:endParaRPr/>
          </a:p>
        </p:txBody>
      </p:sp>
      <p:sp>
        <p:nvSpPr>
          <p:cNvPr id="702" name="Google Shape;702;p107"/>
          <p:cNvSpPr txBox="1"/>
          <p:nvPr/>
        </p:nvSpPr>
        <p:spPr>
          <a:xfrm>
            <a:off x="4267200" y="4114800"/>
            <a:ext cx="1828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Worcester Regional MRC</a:t>
            </a:r>
            <a:endParaRPr/>
          </a:p>
        </p:txBody>
      </p:sp>
      <p:sp>
        <p:nvSpPr>
          <p:cNvPr id="703" name="Google Shape;703;p107"/>
          <p:cNvSpPr txBox="1"/>
          <p:nvPr/>
        </p:nvSpPr>
        <p:spPr>
          <a:xfrm>
            <a:off x="6856686" y="4411689"/>
            <a:ext cx="1574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Greater Grafton MRC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08"/>
          <p:cNvSpPr txBox="1"/>
          <p:nvPr>
            <p:ph type="title"/>
          </p:nvPr>
        </p:nvSpPr>
        <p:spPr>
          <a:xfrm>
            <a:off x="2895600" y="380612"/>
            <a:ext cx="5165435" cy="115826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CAAC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Pet First Aid Training</a:t>
            </a:r>
            <a:endParaRPr/>
          </a:p>
        </p:txBody>
      </p:sp>
      <p:pic>
        <p:nvPicPr>
          <p:cNvPr id="709" name="Google Shape;709;p10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374330">
            <a:off x="604603" y="1757286"/>
            <a:ext cx="3937529" cy="381872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10" name="Google Shape;710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164" y="2015650"/>
            <a:ext cx="3079885" cy="38990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11" name="Google Shape;711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96670">
            <a:off x="7811462" y="591216"/>
            <a:ext cx="3868787" cy="364070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12" name="Google Shape;712;p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87821">
            <a:off x="5970784" y="2850373"/>
            <a:ext cx="3590390" cy="36001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13" name="Google Shape;713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0315" y="237440"/>
            <a:ext cx="1530229" cy="987638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108"/>
          <p:cNvSpPr txBox="1"/>
          <p:nvPr/>
        </p:nvSpPr>
        <p:spPr>
          <a:xfrm>
            <a:off x="762001" y="5957234"/>
            <a:ext cx="555604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                                      Jennifer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Providing helpful tips for working with anxious animals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10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383310">
            <a:off x="688733" y="1222197"/>
            <a:ext cx="5994978" cy="4496234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sp>
        <p:nvSpPr>
          <p:cNvPr id="720" name="Google Shape;720;p109"/>
          <p:cNvSpPr/>
          <p:nvPr/>
        </p:nvSpPr>
        <p:spPr>
          <a:xfrm>
            <a:off x="7051945" y="501046"/>
            <a:ext cx="3167855" cy="92333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What if…..</a:t>
            </a:r>
            <a:endParaRPr/>
          </a:p>
        </p:txBody>
      </p:sp>
      <p:pic>
        <p:nvPicPr>
          <p:cNvPr id="721" name="Google Shape;721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600" y="290193"/>
            <a:ext cx="1536325" cy="993734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109"/>
          <p:cNvSpPr txBox="1"/>
          <p:nvPr/>
        </p:nvSpPr>
        <p:spPr>
          <a:xfrm>
            <a:off x="2176706" y="5885474"/>
            <a:ext cx="90554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Preparedness- Thinking Through Scenarios</a:t>
            </a:r>
            <a:endParaRPr/>
          </a:p>
        </p:txBody>
      </p:sp>
      <p:sp>
        <p:nvSpPr>
          <p:cNvPr descr="https://webmaila.juno.com/webmail/new/21?folder=Inbox&amp;msgNum=000060k0:001VEZOD00000p6a&amp;count=1597688230&amp;randid=31643922&amp;attachId=6&amp;prevId=-2&amp;action=photoviewer&amp;userinfo=99fbceb6382c4b3a3ccb87cd6a898c8d&amp;randid=31643922" id="723" name="Google Shape;723;p10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4" name="Google Shape;724;p109"/>
          <p:cNvPicPr preferRelativeResize="0"/>
          <p:nvPr/>
        </p:nvPicPr>
        <p:blipFill rotWithShape="1">
          <a:blip r:embed="rId5">
            <a:alphaModFix/>
          </a:blip>
          <a:srcRect b="0" l="27641" r="0" t="14711"/>
          <a:stretch/>
        </p:blipFill>
        <p:spPr>
          <a:xfrm rot="5635412">
            <a:off x="6580147" y="1845563"/>
            <a:ext cx="3673520" cy="324950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594610">
            <a:off x="1438253" y="1207166"/>
            <a:ext cx="3382536" cy="225502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730" name="Google Shape;730;p110"/>
          <p:cNvSpPr/>
          <p:nvPr/>
        </p:nvSpPr>
        <p:spPr>
          <a:xfrm>
            <a:off x="4902872" y="284026"/>
            <a:ext cx="6475362" cy="92333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Preparedness Summit</a:t>
            </a:r>
            <a:endParaRPr/>
          </a:p>
        </p:txBody>
      </p:sp>
      <p:pic>
        <p:nvPicPr>
          <p:cNvPr id="731" name="Google Shape;731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835" y="2847232"/>
            <a:ext cx="3177565" cy="211837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732" name="Google Shape;732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1952" y="1276178"/>
            <a:ext cx="3901067" cy="292580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733" name="Google Shape;733;p1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88929">
            <a:off x="4974054" y="1542304"/>
            <a:ext cx="3191396" cy="239354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734" name="Google Shape;734;p110"/>
          <p:cNvPicPr preferRelativeResize="0"/>
          <p:nvPr/>
        </p:nvPicPr>
        <p:blipFill rotWithShape="1">
          <a:blip r:embed="rId7">
            <a:alphaModFix/>
          </a:blip>
          <a:srcRect b="23768" l="42559" r="0" t="17344"/>
          <a:stretch/>
        </p:blipFill>
        <p:spPr>
          <a:xfrm>
            <a:off x="2695909" y="3591026"/>
            <a:ext cx="3362776" cy="258554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735" name="Google Shape;735;p1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427727">
            <a:off x="6591984" y="3736439"/>
            <a:ext cx="3547279" cy="266212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736" name="Google Shape;736;p1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36777" y="212992"/>
            <a:ext cx="1530229" cy="987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11"/>
          <p:cNvSpPr txBox="1"/>
          <p:nvPr>
            <p:ph type="title"/>
          </p:nvPr>
        </p:nvSpPr>
        <p:spPr>
          <a:xfrm>
            <a:off x="609600" y="274638"/>
            <a:ext cx="10972800" cy="831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MRC Models</a:t>
            </a:r>
            <a:endParaRPr/>
          </a:p>
        </p:txBody>
      </p:sp>
      <p:sp>
        <p:nvSpPr>
          <p:cNvPr id="743" name="Google Shape;743;p111"/>
          <p:cNvSpPr txBox="1"/>
          <p:nvPr>
            <p:ph idx="1" type="body"/>
          </p:nvPr>
        </p:nvSpPr>
        <p:spPr>
          <a:xfrm>
            <a:off x="1142999" y="1147763"/>
            <a:ext cx="10134601" cy="5405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/>
              <a:t>No “typical” MRC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rgbClr val="0070C0"/>
                </a:solidFill>
              </a:rPr>
              <a:t>All MRC units: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Char char="–"/>
            </a:pPr>
            <a:r>
              <a:rPr lang="en-US" sz="3000">
                <a:solidFill>
                  <a:srgbClr val="0070C0"/>
                </a:solidFill>
              </a:rPr>
              <a:t>Provide an organizational structure for utilizing members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Char char="–"/>
            </a:pPr>
            <a:r>
              <a:rPr lang="en-US" sz="3000">
                <a:solidFill>
                  <a:srgbClr val="0070C0"/>
                </a:solidFill>
              </a:rPr>
              <a:t>Screen members, including CORI/SORI and  verification of professional licensure/certification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Char char="–"/>
            </a:pPr>
            <a:r>
              <a:rPr lang="en-US" sz="3000">
                <a:solidFill>
                  <a:srgbClr val="0070C0"/>
                </a:solidFill>
              </a:rPr>
              <a:t>Train/prepare members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/>
              <a:t>Units vary by: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US" sz="3000"/>
              <a:t>Types/#s of volunteers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US" sz="3000"/>
              <a:t>Sponsor organizations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US" sz="3000"/>
              <a:t>Partner organizations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US" sz="3000"/>
              <a:t>Mission/focus</a:t>
            </a:r>
            <a:endParaRPr/>
          </a:p>
        </p:txBody>
      </p:sp>
      <p:sp>
        <p:nvSpPr>
          <p:cNvPr id="744" name="Google Shape;744;p111"/>
          <p:cNvSpPr txBox="1"/>
          <p:nvPr/>
        </p:nvSpPr>
        <p:spPr>
          <a:xfrm>
            <a:off x="3886200" y="5181600"/>
            <a:ext cx="1828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MRC-no-box-Logo" id="745" name="Google Shape;745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315913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1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1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MRC Unit Organization</a:t>
            </a:r>
            <a:endParaRPr/>
          </a:p>
        </p:txBody>
      </p:sp>
      <p:sp>
        <p:nvSpPr>
          <p:cNvPr id="753" name="Google Shape;753;p112"/>
          <p:cNvSpPr txBox="1"/>
          <p:nvPr>
            <p:ph idx="1" type="body"/>
          </p:nvPr>
        </p:nvSpPr>
        <p:spPr>
          <a:xfrm>
            <a:off x="1066800" y="1447444"/>
            <a:ext cx="10515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/>
              <a:t>Each MRC unit determines its organizational structure that best fits their needs. Some determinants are</a:t>
            </a:r>
            <a:endParaRPr/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US" sz="3000"/>
              <a:t>Population</a:t>
            </a:r>
            <a:endParaRPr/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US" sz="3000"/>
              <a:t>Geography</a:t>
            </a:r>
            <a:endParaRPr/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US" sz="3000"/>
              <a:t>Community government structure</a:t>
            </a:r>
            <a:endParaRPr/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US" sz="3000"/>
              <a:t>Health needs</a:t>
            </a:r>
            <a:endParaRPr/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US" sz="3000"/>
              <a:t>Other unique community factors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/>
              <a:t>Differing laws and local government structure </a:t>
            </a:r>
            <a:endParaRPr/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US" sz="3000"/>
              <a:t>one “size” does not fit all</a:t>
            </a:r>
            <a:endParaRPr/>
          </a:p>
        </p:txBody>
      </p:sp>
      <p:pic>
        <p:nvPicPr>
          <p:cNvPr descr="MRC-no-box-Logo" id="754" name="Google Shape;754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1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3"/>
          <p:cNvSpPr txBox="1"/>
          <p:nvPr>
            <p:ph type="title"/>
          </p:nvPr>
        </p:nvSpPr>
        <p:spPr>
          <a:xfrm>
            <a:off x="3200400" y="412993"/>
            <a:ext cx="6145924" cy="1325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Celebrating Nurse’s Week</a:t>
            </a:r>
            <a:endParaRPr/>
          </a:p>
        </p:txBody>
      </p:sp>
      <p:pic>
        <p:nvPicPr>
          <p:cNvPr id="761" name="Google Shape;761;p113"/>
          <p:cNvPicPr preferRelativeResize="0"/>
          <p:nvPr/>
        </p:nvPicPr>
        <p:blipFill rotWithShape="1">
          <a:blip r:embed="rId3">
            <a:alphaModFix/>
          </a:blip>
          <a:srcRect b="0" l="13986" r="17086" t="0"/>
          <a:stretch/>
        </p:blipFill>
        <p:spPr>
          <a:xfrm>
            <a:off x="4648200" y="1828800"/>
            <a:ext cx="5257800" cy="427663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762" name="Google Shape;762;p113"/>
          <p:cNvPicPr preferRelativeResize="0"/>
          <p:nvPr/>
        </p:nvPicPr>
        <p:blipFill rotWithShape="1">
          <a:blip r:embed="rId4">
            <a:alphaModFix/>
          </a:blip>
          <a:srcRect b="0" l="0" r="9773" t="11958"/>
          <a:stretch/>
        </p:blipFill>
        <p:spPr>
          <a:xfrm rot="-373044">
            <a:off x="1086608" y="3236968"/>
            <a:ext cx="3868203" cy="283093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763" name="Google Shape;763;p113"/>
          <p:cNvSpPr txBox="1"/>
          <p:nvPr/>
        </p:nvSpPr>
        <p:spPr>
          <a:xfrm>
            <a:off x="864474" y="1828800"/>
            <a:ext cx="320040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Rita is our oldest volunteer and has been with us since day 1.  She brings wisdom from her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60+ years in Public Health</a:t>
            </a:r>
            <a:endParaRPr/>
          </a:p>
        </p:txBody>
      </p:sp>
      <p:pic>
        <p:nvPicPr>
          <p:cNvPr descr="MRC-no-box-Logo" id="764" name="Google Shape;764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4454" y="434711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14"/>
          <p:cNvSpPr txBox="1"/>
          <p:nvPr>
            <p:ph type="title"/>
          </p:nvPr>
        </p:nvSpPr>
        <p:spPr>
          <a:xfrm>
            <a:off x="2667000" y="242978"/>
            <a:ext cx="8839200" cy="1325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Children’s Night Out- </a:t>
            </a:r>
            <a:r>
              <a:rPr b="1"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lang="en-US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-US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 </a:t>
            </a:r>
            <a:r>
              <a:rPr b="1" lang="en-US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1" lang="en-US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b="1" lang="en-US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lang="en-US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b="1" lang="en-US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lang="en-US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1" lang="en-US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b="1"/>
          </a:p>
        </p:txBody>
      </p:sp>
      <p:pic>
        <p:nvPicPr>
          <p:cNvPr id="770" name="Google Shape;770;p1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1754415"/>
            <a:ext cx="4913804" cy="3685353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id="771" name="Google Shape;771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45356">
            <a:off x="6628382" y="2003663"/>
            <a:ext cx="4404926" cy="3303694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pic>
        <p:nvPicPr>
          <p:cNvPr id="772" name="Google Shape;772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541362">
            <a:off x="4804160" y="4176468"/>
            <a:ext cx="2583679" cy="193775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MRC-no-box-Logo" id="773" name="Google Shape;773;p1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15"/>
          <p:cNvSpPr txBox="1"/>
          <p:nvPr>
            <p:ph type="title"/>
          </p:nvPr>
        </p:nvSpPr>
        <p:spPr>
          <a:xfrm>
            <a:off x="3146059" y="328083"/>
            <a:ext cx="8229600" cy="1325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Special Events- Girl Scout Program</a:t>
            </a:r>
            <a:endParaRPr/>
          </a:p>
        </p:txBody>
      </p:sp>
      <p:pic>
        <p:nvPicPr>
          <p:cNvPr id="779" name="Google Shape;779;p1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6600" y="1653646"/>
            <a:ext cx="4004747" cy="300543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80" name="Google Shape;780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50124">
            <a:off x="6798324" y="3681682"/>
            <a:ext cx="3747102" cy="281208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81" name="Google Shape;781;p115"/>
          <p:cNvPicPr preferRelativeResize="0"/>
          <p:nvPr/>
        </p:nvPicPr>
        <p:blipFill rotWithShape="1">
          <a:blip r:embed="rId5">
            <a:alphaModFix/>
          </a:blip>
          <a:srcRect b="0" l="3122" r="0" t="0"/>
          <a:stretch/>
        </p:blipFill>
        <p:spPr>
          <a:xfrm rot="-159821">
            <a:off x="3495645" y="2615049"/>
            <a:ext cx="3700274" cy="288076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82" name="Google Shape;782;p1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6100" y="1650823"/>
            <a:ext cx="3620825" cy="263494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83" name="Google Shape;783;p1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452381">
            <a:off x="507098" y="4025509"/>
            <a:ext cx="3136658" cy="22034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MRC-no-box-Logo" id="784" name="Google Shape;784;p1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8"/>
          <p:cNvSpPr txBox="1"/>
          <p:nvPr>
            <p:ph idx="1" type="body"/>
          </p:nvPr>
        </p:nvSpPr>
        <p:spPr>
          <a:xfrm>
            <a:off x="1143000" y="182880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Welcome!  The following slides are to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Provide an introduction to the Medical Reserve Corps (MRC)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Provide an introduction to the role and benefit of an MRC for the local community.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Provide a pictorial of the activities that volunteers of the MRC have participated in.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19" name="Google Shape;619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381000"/>
            <a:ext cx="1535815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01325">
            <a:off x="5172789" y="1588752"/>
            <a:ext cx="5129848" cy="3851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11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-609127">
            <a:off x="1000962" y="1144098"/>
            <a:ext cx="5402391" cy="4055937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16"/>
          <p:cNvSpPr/>
          <p:nvPr/>
        </p:nvSpPr>
        <p:spPr>
          <a:xfrm>
            <a:off x="6526239" y="438178"/>
            <a:ext cx="4562788" cy="92333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Healthy Homes</a:t>
            </a:r>
            <a:endParaRPr/>
          </a:p>
        </p:txBody>
      </p:sp>
      <p:pic>
        <p:nvPicPr>
          <p:cNvPr id="792" name="Google Shape;792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9099" y="4191000"/>
            <a:ext cx="5699928" cy="2067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RC-no-box-Logo" id="793" name="Google Shape;793;p1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116"/>
          <p:cNvSpPr txBox="1"/>
          <p:nvPr/>
        </p:nvSpPr>
        <p:spPr>
          <a:xfrm>
            <a:off x="2506016" y="5257002"/>
            <a:ext cx="29718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Grant supported program teaching about using natural cleaning products to offset asthma triggers in the home.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7"/>
          <p:cNvSpPr txBox="1"/>
          <p:nvPr>
            <p:ph type="title"/>
          </p:nvPr>
        </p:nvSpPr>
        <p:spPr>
          <a:xfrm>
            <a:off x="2971799" y="381000"/>
            <a:ext cx="4648200" cy="120195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D5DBE5"/>
                </a:solidFill>
                <a:latin typeface="Calibri"/>
                <a:ea typeface="Calibri"/>
                <a:cs typeface="Calibri"/>
                <a:sym typeface="Calibri"/>
              </a:rPr>
              <a:t>Tickborne Diseases</a:t>
            </a:r>
            <a:endParaRPr/>
          </a:p>
        </p:txBody>
      </p:sp>
      <p:pic>
        <p:nvPicPr>
          <p:cNvPr id="800" name="Google Shape;800;p1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1340" r="0" t="7680"/>
          <a:stretch/>
        </p:blipFill>
        <p:spPr>
          <a:xfrm rot="375251">
            <a:off x="7815793" y="879765"/>
            <a:ext cx="3768612" cy="380042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01" name="Google Shape;801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5715000" y="1875181"/>
            <a:ext cx="2249233" cy="299897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02" name="Google Shape;802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55771">
            <a:off x="1385032" y="2153166"/>
            <a:ext cx="4426197" cy="331964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MRC-no-box-Logo" id="803" name="Google Shape;803;p1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17"/>
          <p:cNvSpPr txBox="1"/>
          <p:nvPr/>
        </p:nvSpPr>
        <p:spPr>
          <a:xfrm>
            <a:off x="6400800" y="4953000"/>
            <a:ext cx="46482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Done in response to several requests from local Boards of Health - A Tickborne Disease information display coupled with the distribution of 1400 tick removal kits. 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1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Volunteers</a:t>
            </a:r>
            <a:endParaRPr/>
          </a:p>
        </p:txBody>
      </p:sp>
      <p:sp>
        <p:nvSpPr>
          <p:cNvPr id="811" name="Google Shape;811;p118"/>
          <p:cNvSpPr txBox="1"/>
          <p:nvPr>
            <p:ph idx="1" type="body"/>
          </p:nvPr>
        </p:nvSpPr>
        <p:spPr>
          <a:xfrm>
            <a:off x="1143000" y="1600201"/>
            <a:ext cx="10439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Types/# of Volunteers - local decision based on local needs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May include those in training, in active practice, or retired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Medical and public health professionals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Persons with no health experience who can help with communications, administration, logistics, and other essential functions</a:t>
            </a:r>
            <a:endParaRPr/>
          </a:p>
        </p:txBody>
      </p:sp>
      <p:pic>
        <p:nvPicPr>
          <p:cNvPr descr="MRC-no-box-Logo" id="812" name="Google Shape;812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50850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11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19"/>
          <p:cNvSpPr/>
          <p:nvPr/>
        </p:nvSpPr>
        <p:spPr>
          <a:xfrm>
            <a:off x="1524000" y="428298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Response Roles</a:t>
            </a:r>
            <a:endParaRPr/>
          </a:p>
        </p:txBody>
      </p:sp>
      <p:sp>
        <p:nvSpPr>
          <p:cNvPr id="820" name="Google Shape;820;p119"/>
          <p:cNvSpPr/>
          <p:nvPr/>
        </p:nvSpPr>
        <p:spPr>
          <a:xfrm>
            <a:off x="1143000" y="1219201"/>
            <a:ext cx="9753600" cy="477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65138" lvl="0" marL="46513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MRC members can have a profound impact on the health and safety of their community during an event requiring MRC assistance.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Examples:</a:t>
            </a:r>
            <a:endParaRPr/>
          </a:p>
          <a:p>
            <a:pPr indent="-450850" lvl="1" marL="68738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 as MRC team leaders </a:t>
            </a:r>
            <a:endParaRPr/>
          </a:p>
          <a:p>
            <a:pPr indent="-450850" lvl="1" marL="68738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medical care, administer vaccines and dispense medications </a:t>
            </a:r>
            <a:endParaRPr/>
          </a:p>
          <a:p>
            <a:pPr indent="-450850" lvl="1" marL="68738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health education as part of a local public health initiative</a:t>
            </a:r>
            <a:endParaRPr/>
          </a:p>
          <a:p>
            <a:pPr indent="-450850" lvl="1" marL="68738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counseling for victims, families and responders</a:t>
            </a:r>
            <a:endParaRPr/>
          </a:p>
          <a:p>
            <a:pPr indent="-450850" lvl="1" marL="68738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Promote preparedness</a:t>
            </a:r>
            <a:endParaRPr/>
          </a:p>
          <a:p>
            <a:pPr indent="-450850" lvl="1" marL="68738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administrative, logistical and communications support</a:t>
            </a:r>
            <a:endParaRPr/>
          </a:p>
          <a:p>
            <a:pPr indent="-298450" lvl="1" marL="103028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RC-no-box-Logo" id="821" name="Google Shape;821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276225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11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20"/>
          <p:cNvSpPr txBox="1"/>
          <p:nvPr>
            <p:ph type="title"/>
          </p:nvPr>
        </p:nvSpPr>
        <p:spPr>
          <a:xfrm>
            <a:off x="2673620" y="24678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Learning About The Deaf Community</a:t>
            </a:r>
            <a:endParaRPr/>
          </a:p>
        </p:txBody>
      </p:sp>
      <p:pic>
        <p:nvPicPr>
          <p:cNvPr id="828" name="Google Shape;828;p1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3201" y="1572346"/>
            <a:ext cx="4075188" cy="289483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id="829" name="Google Shape;829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8129" y="1371600"/>
            <a:ext cx="3204026" cy="4248150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id="830" name="Google Shape;830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66687" y="3623678"/>
            <a:ext cx="4577113" cy="2693131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sp>
        <p:nvSpPr>
          <p:cNvPr id="831" name="Google Shape;831;p120"/>
          <p:cNvSpPr txBox="1"/>
          <p:nvPr/>
        </p:nvSpPr>
        <p:spPr>
          <a:xfrm>
            <a:off x="7931420" y="5619750"/>
            <a:ext cx="35884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 Guest Jonathan O’Dell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 office for the Deaf</a:t>
            </a:r>
            <a:endParaRPr/>
          </a:p>
        </p:txBody>
      </p:sp>
      <p:pic>
        <p:nvPicPr>
          <p:cNvPr descr="MRC-no-box-Logo" id="832" name="Google Shape;832;p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3000" y="450850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000" y="1447136"/>
            <a:ext cx="3782302" cy="3413630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121"/>
          <p:cNvSpPr txBox="1"/>
          <p:nvPr>
            <p:ph type="title"/>
          </p:nvPr>
        </p:nvSpPr>
        <p:spPr>
          <a:xfrm>
            <a:off x="3733800" y="388000"/>
            <a:ext cx="7467600" cy="95065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Addiction from a Parent’s View</a:t>
            </a:r>
            <a:endParaRPr/>
          </a:p>
        </p:txBody>
      </p:sp>
      <p:pic>
        <p:nvPicPr>
          <p:cNvPr id="839" name="Google Shape;839;p12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-256983">
            <a:off x="779872" y="2019606"/>
            <a:ext cx="3935590" cy="2666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98659">
            <a:off x="4503494" y="1851722"/>
            <a:ext cx="4094378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00562" y="4029580"/>
            <a:ext cx="5230139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21"/>
          <p:cNvSpPr txBox="1"/>
          <p:nvPr/>
        </p:nvSpPr>
        <p:spPr>
          <a:xfrm>
            <a:off x="990600" y="5029200"/>
            <a:ext cx="1905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Heather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Michelle and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 share </a:t>
            </a:r>
            <a:endParaRPr/>
          </a:p>
        </p:txBody>
      </p:sp>
      <p:pic>
        <p:nvPicPr>
          <p:cNvPr descr="MRC-no-box-Logo" id="843" name="Google Shape;843;p1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22"/>
          <p:cNvSpPr/>
          <p:nvPr/>
        </p:nvSpPr>
        <p:spPr>
          <a:xfrm>
            <a:off x="4191000" y="249534"/>
            <a:ext cx="7428186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Vaping, Addiction Recovery Discussion and </a:t>
            </a:r>
            <a:r>
              <a:rPr b="1" lang="en-US" sz="4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Narcan Training</a:t>
            </a:r>
            <a:endParaRPr b="1" sz="4400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9" name="Google Shape;849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1456">
            <a:off x="638600" y="2236926"/>
            <a:ext cx="2964081" cy="292748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50" name="Google Shape;850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4109" y="1944711"/>
            <a:ext cx="3231811" cy="224103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51" name="Google Shape;851;p12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 rot="277184">
            <a:off x="6304629" y="1936863"/>
            <a:ext cx="5223614" cy="392016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52" name="Google Shape;852;p1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60595" y="4040989"/>
            <a:ext cx="2362627" cy="257507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MRC-no-box-Logo" id="853" name="Google Shape;853;p1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43000" y="450850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22"/>
          <p:cNvSpPr txBox="1"/>
          <p:nvPr/>
        </p:nvSpPr>
        <p:spPr>
          <a:xfrm>
            <a:off x="1143000" y="4977566"/>
            <a:ext cx="1143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UMass</a:t>
            </a:r>
            <a:endParaRPr/>
          </a:p>
        </p:txBody>
      </p:sp>
      <p:sp>
        <p:nvSpPr>
          <p:cNvPr id="855" name="Google Shape;855;p122"/>
          <p:cNvSpPr txBox="1"/>
          <p:nvPr/>
        </p:nvSpPr>
        <p:spPr>
          <a:xfrm>
            <a:off x="4535887" y="5623897"/>
            <a:ext cx="323871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Keith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AIDS Project –Narcan Training</a:t>
            </a:r>
            <a:endParaRPr/>
          </a:p>
        </p:txBody>
      </p:sp>
      <p:sp>
        <p:nvSpPr>
          <p:cNvPr id="856" name="Google Shape;856;p122"/>
          <p:cNvSpPr txBox="1"/>
          <p:nvPr/>
        </p:nvSpPr>
        <p:spPr>
          <a:xfrm>
            <a:off x="4723222" y="4041963"/>
            <a:ext cx="15243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Alyssa’s Place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23"/>
          <p:cNvSpPr txBox="1"/>
          <p:nvPr>
            <p:ph type="title"/>
          </p:nvPr>
        </p:nvSpPr>
        <p:spPr>
          <a:xfrm>
            <a:off x="5989583" y="381000"/>
            <a:ext cx="5562600" cy="1325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Learning about Autism Real Time-from a Parent</a:t>
            </a:r>
            <a:endParaRPr/>
          </a:p>
        </p:txBody>
      </p:sp>
      <p:pic>
        <p:nvPicPr>
          <p:cNvPr id="862" name="Google Shape;862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6559" y="2895600"/>
            <a:ext cx="4222750" cy="3167063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863" name="Google Shape;863;p12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5018" l="17268" r="0" t="0"/>
          <a:stretch/>
        </p:blipFill>
        <p:spPr>
          <a:xfrm rot="5655214">
            <a:off x="4690950" y="2542035"/>
            <a:ext cx="3667917" cy="3149815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id="864" name="Google Shape;864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79756">
            <a:off x="881384" y="2341270"/>
            <a:ext cx="4603894" cy="3452921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descr="MRC-no-box-Logo" id="865" name="Google Shape;865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24"/>
          <p:cNvSpPr/>
          <p:nvPr/>
        </p:nvSpPr>
        <p:spPr>
          <a:xfrm>
            <a:off x="838200" y="1905000"/>
            <a:ext cx="1036320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Wachusett Medical Reserve Corps (WMRC) was federally approved on March 11, 2006</a:t>
            </a:r>
            <a:r>
              <a:rPr b="1"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 is based in Hubbardston, Ma.  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Wachusett MRC is a 501(c)3 non profit organization with a team approach of government. 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a  ‘member run’ unit that values each member's contribution as valid. We keep lines of communication open through emails, frequent website updates, and training meetings. </a:t>
            </a:r>
            <a:endParaRPr b="0" i="0"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RC-no-box-Logo" id="871" name="Google Shape;87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418803"/>
            <a:ext cx="1177617" cy="763611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124"/>
          <p:cNvSpPr/>
          <p:nvPr/>
        </p:nvSpPr>
        <p:spPr>
          <a:xfrm>
            <a:off x="4145200" y="718233"/>
            <a:ext cx="3501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cap="none">
                <a:solidFill>
                  <a:srgbClr val="333399"/>
                </a:solidFill>
              </a:rPr>
              <a:t>Who We Are</a:t>
            </a:r>
            <a:endParaRPr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RC-no-box-Logo" id="877" name="Google Shape;877;p1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632668"/>
            <a:ext cx="1219048" cy="7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25"/>
          <p:cNvSpPr/>
          <p:nvPr/>
        </p:nvSpPr>
        <p:spPr>
          <a:xfrm>
            <a:off x="4163898" y="606392"/>
            <a:ext cx="430130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cap="none">
                <a:solidFill>
                  <a:srgbClr val="333399"/>
                </a:solidFill>
              </a:rPr>
              <a:t>What</a:t>
            </a:r>
            <a:r>
              <a:rPr b="1" lang="en-US" sz="4400" cap="none">
                <a:solidFill>
                  <a:srgbClr val="333399"/>
                </a:solidFill>
              </a:rPr>
              <a:t> </a:t>
            </a:r>
            <a:r>
              <a:rPr b="1" lang="en-US" sz="4000" cap="none">
                <a:solidFill>
                  <a:srgbClr val="333399"/>
                </a:solidFill>
              </a:rPr>
              <a:t>We Can Do</a:t>
            </a:r>
            <a:endParaRPr>
              <a:solidFill>
                <a:srgbClr val="333399"/>
              </a:solidFill>
            </a:endParaRPr>
          </a:p>
        </p:txBody>
      </p:sp>
      <p:sp>
        <p:nvSpPr>
          <p:cNvPr id="879" name="Google Shape;879;p125"/>
          <p:cNvSpPr/>
          <p:nvPr/>
        </p:nvSpPr>
        <p:spPr>
          <a:xfrm>
            <a:off x="800100" y="1752600"/>
            <a:ext cx="1059180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 role of the healthcare community in disaster preparation is 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identify resources applicable to physical, social and psychological effects of a disaster, 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identify population groups that are at the greatest risk during a disaster, 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provide disaster education in advance of the event, and 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take responsibility for the health of the community following a disaster.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9"/>
          <p:cNvSpPr/>
          <p:nvPr/>
        </p:nvSpPr>
        <p:spPr>
          <a:xfrm>
            <a:off x="1143000" y="1524000"/>
            <a:ext cx="9982200" cy="50167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66CC"/>
                </a:solidFill>
                <a:latin typeface="Arial"/>
                <a:ea typeface="Arial"/>
                <a:cs typeface="Arial"/>
                <a:sym typeface="Arial"/>
              </a:rPr>
              <a:t>To establish groups of volunteers with an interest in strengthening local public health system and  providing help in emergencies.</a:t>
            </a:r>
            <a:endParaRPr>
              <a:solidFill>
                <a:srgbClr val="0066CC"/>
              </a:solidFill>
            </a:endParaRPr>
          </a:p>
          <a:p>
            <a:pPr indent="-457200" lvl="0" marL="457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Organize/utilize locally </a:t>
            </a:r>
            <a:endParaRPr/>
          </a:p>
          <a:p>
            <a:pPr indent="-457200" lvl="0" marL="457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 with existing programs and resources </a:t>
            </a:r>
            <a:endParaRPr/>
          </a:p>
          <a:p>
            <a:pPr indent="-457200" lvl="0" marL="457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Identify, credential, train and prepare in advance </a:t>
            </a:r>
            <a:endParaRPr/>
          </a:p>
          <a:p>
            <a:pPr indent="-457200" lvl="0" marL="457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 medical and public health professionals, and others</a:t>
            </a:r>
            <a:endParaRPr/>
          </a:p>
        </p:txBody>
      </p:sp>
      <p:sp>
        <p:nvSpPr>
          <p:cNvPr id="625" name="Google Shape;625;p99"/>
          <p:cNvSpPr txBox="1"/>
          <p:nvPr/>
        </p:nvSpPr>
        <p:spPr>
          <a:xfrm>
            <a:off x="3505200" y="381000"/>
            <a:ext cx="5181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MRC Concept</a:t>
            </a:r>
            <a:endParaRPr/>
          </a:p>
        </p:txBody>
      </p:sp>
      <p:pic>
        <p:nvPicPr>
          <p:cNvPr id="626" name="Google Shape;62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381000"/>
            <a:ext cx="1535815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26"/>
          <p:cNvSpPr/>
          <p:nvPr/>
        </p:nvSpPr>
        <p:spPr>
          <a:xfrm>
            <a:off x="914400" y="1905000"/>
            <a:ext cx="10058400" cy="3847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MRC volunteers serve a vital role by assisting their communities with ongoing public health needs. This can be accomplished through </a:t>
            </a:r>
            <a:endParaRPr/>
          </a:p>
          <a:p>
            <a:pPr indent="-457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health profiles that identify needs,</a:t>
            </a:r>
            <a:endParaRPr/>
          </a:p>
          <a:p>
            <a:pPr indent="-457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developing educational programs, </a:t>
            </a:r>
            <a:endParaRPr/>
          </a:p>
          <a:p>
            <a:pPr indent="-457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providing screening clinics and </a:t>
            </a:r>
            <a:endParaRPr/>
          </a:p>
          <a:p>
            <a:pPr indent="-457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working with the local health officials as a resource for public health initiatives. 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RC-no-box-Logo" id="885" name="Google Shape;885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632668"/>
            <a:ext cx="1219048" cy="7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126"/>
          <p:cNvSpPr/>
          <p:nvPr/>
        </p:nvSpPr>
        <p:spPr>
          <a:xfrm>
            <a:off x="4185577" y="894631"/>
            <a:ext cx="382085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333399"/>
                </a:solidFill>
              </a:rPr>
              <a:t>Public Health</a:t>
            </a:r>
            <a:endParaRPr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27"/>
          <p:cNvSpPr txBox="1"/>
          <p:nvPr>
            <p:ph type="title"/>
          </p:nvPr>
        </p:nvSpPr>
        <p:spPr>
          <a:xfrm>
            <a:off x="3276600" y="350835"/>
            <a:ext cx="8163910" cy="1325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Calibri"/>
              <a:buNone/>
            </a:pPr>
            <a:r>
              <a:rPr lang="en-US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Participating in Public Health Drills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2" name="Google Shape;892;p1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208238">
            <a:off x="1465114" y="2108097"/>
            <a:ext cx="4289956" cy="32194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893" name="Google Shape;893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09942">
            <a:off x="5931806" y="1526561"/>
            <a:ext cx="3666927" cy="4981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RC-no-box-Logo" id="894" name="Google Shape;894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127"/>
          <p:cNvSpPr txBox="1"/>
          <p:nvPr/>
        </p:nvSpPr>
        <p:spPr>
          <a:xfrm>
            <a:off x="2543292" y="5568775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Kathy and Barry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28"/>
          <p:cNvSpPr txBox="1"/>
          <p:nvPr>
            <p:ph type="title"/>
          </p:nvPr>
        </p:nvSpPr>
        <p:spPr>
          <a:xfrm>
            <a:off x="3946864" y="423805"/>
            <a:ext cx="7467600" cy="1325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Psychological First Aid Training</a:t>
            </a:r>
            <a:endParaRPr/>
          </a:p>
        </p:txBody>
      </p:sp>
      <p:pic>
        <p:nvPicPr>
          <p:cNvPr id="901" name="Google Shape;901;p1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851399"/>
            <a:ext cx="4784695" cy="3586163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902" name="Google Shape;902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88946">
            <a:off x="1124434" y="1629796"/>
            <a:ext cx="3526794" cy="3214688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903" name="Google Shape;903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97325">
            <a:off x="7779176" y="1668053"/>
            <a:ext cx="3440452" cy="2429755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904" name="Google Shape;904;p128"/>
          <p:cNvSpPr txBox="1"/>
          <p:nvPr/>
        </p:nvSpPr>
        <p:spPr>
          <a:xfrm>
            <a:off x="914400" y="5078215"/>
            <a:ext cx="344444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PJ  - VP of the Wachusett MRC – Mental Health Counselor- Certified Interpreter- Jack of all trades</a:t>
            </a:r>
            <a:endParaRPr/>
          </a:p>
        </p:txBody>
      </p:sp>
      <p:pic>
        <p:nvPicPr>
          <p:cNvPr descr="MRC-no-box-Logo" id="905" name="Google Shape;905;p1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29"/>
          <p:cNvSpPr txBox="1"/>
          <p:nvPr>
            <p:ph type="title"/>
          </p:nvPr>
        </p:nvSpPr>
        <p:spPr>
          <a:xfrm>
            <a:off x="7848600" y="373259"/>
            <a:ext cx="3733800" cy="1325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Triage Training</a:t>
            </a:r>
            <a:endParaRPr/>
          </a:p>
        </p:txBody>
      </p:sp>
      <p:pic>
        <p:nvPicPr>
          <p:cNvPr id="911" name="Google Shape;911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19908">
            <a:off x="3343991" y="654901"/>
            <a:ext cx="4384768" cy="278353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12" name="Google Shape;912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67236">
            <a:off x="7165878" y="3072541"/>
            <a:ext cx="4471282" cy="315550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13" name="Google Shape;913;p129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 rot="-212981">
            <a:off x="545785" y="3342594"/>
            <a:ext cx="4686429" cy="300679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MRC-no-box-Logo" id="914" name="Google Shape;914;p1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30"/>
          <p:cNvSpPr txBox="1"/>
          <p:nvPr>
            <p:ph type="title"/>
          </p:nvPr>
        </p:nvSpPr>
        <p:spPr>
          <a:xfrm>
            <a:off x="2667000" y="304800"/>
            <a:ext cx="7239000" cy="1341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How Can an MRC Benefit Your Community?</a:t>
            </a:r>
            <a:endParaRPr>
              <a:solidFill>
                <a:srgbClr val="333399"/>
              </a:solidFill>
            </a:endParaRPr>
          </a:p>
        </p:txBody>
      </p:sp>
      <p:sp>
        <p:nvSpPr>
          <p:cNvPr id="921" name="Google Shape;921;p130"/>
          <p:cNvSpPr txBox="1"/>
          <p:nvPr>
            <p:ph idx="1" type="body"/>
          </p:nvPr>
        </p:nvSpPr>
        <p:spPr>
          <a:xfrm>
            <a:off x="1143000" y="1828800"/>
            <a:ext cx="103632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Resiliency – not as reliant on state and national resources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Meet identified health needs/gaps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Bolster public health and emergency response infrastructures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Give community members an opportunity to help make their communities healthier and safer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Provide mechanisms for information sharing and coordination between partner organizations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Allow for national recognition of local public health and emergency response efforts </a:t>
            </a:r>
            <a:endParaRPr/>
          </a:p>
        </p:txBody>
      </p:sp>
      <p:pic>
        <p:nvPicPr>
          <p:cNvPr descr="MRC-no-box-Logo" id="922" name="Google Shape;922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381000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31"/>
          <p:cNvSpPr txBox="1"/>
          <p:nvPr>
            <p:ph type="title"/>
          </p:nvPr>
        </p:nvSpPr>
        <p:spPr>
          <a:xfrm>
            <a:off x="3352800" y="533400"/>
            <a:ext cx="8001000" cy="1157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What role might I play?</a:t>
            </a:r>
            <a:b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928" name="Google Shape;928;p131"/>
          <p:cNvSpPr txBox="1"/>
          <p:nvPr>
            <p:ph idx="1" type="body"/>
          </p:nvPr>
        </p:nvSpPr>
        <p:spPr>
          <a:xfrm>
            <a:off x="1219200" y="1371600"/>
            <a:ext cx="104394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role you play in a response depends upon your training and skills. Possible emergency response roles are: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Assisting in delivery of medical care within your level of expertise as an RN, LPN, CNA, MD, EMT, medical secretary, or other credentialed volunteer.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Providing mental health/spiritual support.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Providing medical interpreting and translation services.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Assisting with set up and flow of clinics.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Lending the community your special skills during an emergency event.</a:t>
            </a:r>
            <a:endParaRPr/>
          </a:p>
          <a:p>
            <a:pPr indent="-64135" lvl="0" marL="228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MRC-no-box-Logo" id="929" name="Google Shape;929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32"/>
          <p:cNvSpPr txBox="1"/>
          <p:nvPr>
            <p:ph type="title"/>
          </p:nvPr>
        </p:nvSpPr>
        <p:spPr>
          <a:xfrm>
            <a:off x="5833316" y="365581"/>
            <a:ext cx="5638800" cy="1325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Stop the Bleed Training</a:t>
            </a:r>
            <a:endParaRPr/>
          </a:p>
        </p:txBody>
      </p:sp>
      <p:pic>
        <p:nvPicPr>
          <p:cNvPr id="935" name="Google Shape;935;p1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319096">
            <a:off x="784685" y="1287689"/>
            <a:ext cx="5783637" cy="404653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36" name="Google Shape;936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54504">
            <a:off x="5969039" y="1903172"/>
            <a:ext cx="4952270" cy="3853337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937" name="Google Shape;937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351756"/>
            <a:ext cx="1530229" cy="987638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32"/>
          <p:cNvSpPr txBox="1"/>
          <p:nvPr/>
        </p:nvSpPr>
        <p:spPr>
          <a:xfrm>
            <a:off x="914400" y="5410200"/>
            <a:ext cx="3962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presentations available for You are the Help and Stop the Bleed.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133"/>
          <p:cNvPicPr preferRelativeResize="0"/>
          <p:nvPr/>
        </p:nvPicPr>
        <p:blipFill rotWithShape="1">
          <a:blip r:embed="rId3">
            <a:alphaModFix/>
          </a:blip>
          <a:srcRect b="0" l="11950" r="0" t="0"/>
          <a:stretch/>
        </p:blipFill>
        <p:spPr>
          <a:xfrm rot="6307151">
            <a:off x="6287710" y="2383051"/>
            <a:ext cx="3459098" cy="3069201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id="944" name="Google Shape;944;p13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5866" l="34546" r="0" t="0"/>
          <a:stretch/>
        </p:blipFill>
        <p:spPr>
          <a:xfrm rot="-729983">
            <a:off x="1870026" y="1040725"/>
            <a:ext cx="4562294" cy="4938806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sp>
        <p:nvSpPr>
          <p:cNvPr id="945" name="Google Shape;945;p133"/>
          <p:cNvSpPr/>
          <p:nvPr/>
        </p:nvSpPr>
        <p:spPr>
          <a:xfrm>
            <a:off x="6240751" y="246172"/>
            <a:ext cx="4983159" cy="156966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cap="non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Anniversary of 911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50 years</a:t>
            </a:r>
            <a:endParaRPr b="1" sz="4800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6" name="Google Shape;946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351756"/>
            <a:ext cx="1530229" cy="987638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133"/>
          <p:cNvSpPr txBox="1"/>
          <p:nvPr/>
        </p:nvSpPr>
        <p:spPr>
          <a:xfrm>
            <a:off x="5557089" y="5802933"/>
            <a:ext cx="41722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to say in an emergency.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1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887310">
            <a:off x="7325653" y="2049332"/>
            <a:ext cx="4042193" cy="3031644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53" name="Google Shape;953;p134"/>
          <p:cNvSpPr/>
          <p:nvPr/>
        </p:nvSpPr>
        <p:spPr>
          <a:xfrm>
            <a:off x="3475304" y="228600"/>
            <a:ext cx="568085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CERT/MRC Training</a:t>
            </a:r>
            <a:endParaRPr b="1" sz="5400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4" name="Google Shape;954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445564">
            <a:off x="394922" y="1289777"/>
            <a:ext cx="3937063" cy="2952798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descr="MRC-no-box-Logo" id="955" name="Google Shape;955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134"/>
          <p:cNvSpPr txBox="1"/>
          <p:nvPr/>
        </p:nvSpPr>
        <p:spPr>
          <a:xfrm>
            <a:off x="561109" y="5318467"/>
            <a:ext cx="403991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Emergency Response Teams train and work together with Medical Reserve Corps Units in a disaster</a:t>
            </a:r>
            <a:endParaRPr/>
          </a:p>
        </p:txBody>
      </p:sp>
      <p:pic>
        <p:nvPicPr>
          <p:cNvPr id="957" name="Google Shape;957;p134"/>
          <p:cNvPicPr preferRelativeResize="0"/>
          <p:nvPr/>
        </p:nvPicPr>
        <p:blipFill rotWithShape="1">
          <a:blip r:embed="rId6">
            <a:alphaModFix/>
          </a:blip>
          <a:srcRect b="0" l="29514" r="0" t="0"/>
          <a:stretch/>
        </p:blipFill>
        <p:spPr>
          <a:xfrm>
            <a:off x="3249278" y="2033063"/>
            <a:ext cx="4517383" cy="3204471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35"/>
          <p:cNvSpPr txBox="1"/>
          <p:nvPr>
            <p:ph type="title"/>
          </p:nvPr>
        </p:nvSpPr>
        <p:spPr>
          <a:xfrm>
            <a:off x="2684077" y="748122"/>
            <a:ext cx="3886200" cy="1325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WHACK the Flu</a:t>
            </a:r>
            <a:endParaRPr/>
          </a:p>
        </p:txBody>
      </p:sp>
      <p:pic>
        <p:nvPicPr>
          <p:cNvPr id="963" name="Google Shape;963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455462">
            <a:off x="3531428" y="2498023"/>
            <a:ext cx="3045064" cy="406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8442" y="1123922"/>
            <a:ext cx="4141480" cy="5359678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35"/>
          <p:cNvSpPr txBox="1"/>
          <p:nvPr/>
        </p:nvSpPr>
        <p:spPr>
          <a:xfrm>
            <a:off x="1066800" y="4528065"/>
            <a:ext cx="19430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“Victor the Virus”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puppet talks about the 5 rules of good health.</a:t>
            </a:r>
            <a:endParaRPr/>
          </a:p>
        </p:txBody>
      </p:sp>
      <p:pic>
        <p:nvPicPr>
          <p:cNvPr descr="MRC-no-box-Logo" id="966" name="Google Shape;966;p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00"/>
          <p:cNvSpPr txBox="1"/>
          <p:nvPr>
            <p:ph type="title"/>
          </p:nvPr>
        </p:nvSpPr>
        <p:spPr>
          <a:xfrm>
            <a:off x="4114800" y="462346"/>
            <a:ext cx="5486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i="1" lang="en-US">
                <a:solidFill>
                  <a:srgbClr val="2F5496"/>
                </a:solidFill>
              </a:rPr>
              <a:t>Grab and Go Backpacks</a:t>
            </a:r>
            <a:endParaRPr b="1" i="1">
              <a:solidFill>
                <a:srgbClr val="2F5496"/>
              </a:solidFill>
            </a:endParaRPr>
          </a:p>
        </p:txBody>
      </p:sp>
      <p:pic>
        <p:nvPicPr>
          <p:cNvPr id="632" name="Google Shape;632;p10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686967">
            <a:off x="6456481" y="2357499"/>
            <a:ext cx="4059381" cy="380839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2400" kx="110000" rotWithShape="0" algn="tl" dir="900000" dist="12000" sy="98000" ky="200000">
              <a:srgbClr val="000000">
                <a:alpha val="29803"/>
              </a:srgbClr>
            </a:outerShdw>
          </a:effectLst>
        </p:spPr>
      </p:pic>
      <p:pic>
        <p:nvPicPr>
          <p:cNvPr id="633" name="Google Shape;633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5088" y="689912"/>
            <a:ext cx="1530229" cy="98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0" y="3505200"/>
            <a:ext cx="3282961" cy="100532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00"/>
          <p:cNvSpPr txBox="1"/>
          <p:nvPr/>
        </p:nvSpPr>
        <p:spPr>
          <a:xfrm>
            <a:off x="1828800" y="3200400"/>
            <a:ext cx="3657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Home and Personal </a:t>
            </a:r>
            <a:endParaRPr/>
          </a:p>
        </p:txBody>
      </p:sp>
      <p:sp>
        <p:nvSpPr>
          <p:cNvPr id="636" name="Google Shape;636;p100"/>
          <p:cNvSpPr txBox="1"/>
          <p:nvPr/>
        </p:nvSpPr>
        <p:spPr>
          <a:xfrm>
            <a:off x="1752600" y="4800600"/>
            <a:ext cx="32766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there were a fire and you had to grab and go…..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Google Shape;971;p1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638678">
            <a:off x="6185526" y="258393"/>
            <a:ext cx="4516278" cy="560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33373">
            <a:off x="826930" y="1695654"/>
            <a:ext cx="3222939" cy="2878193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36"/>
          <p:cNvSpPr txBox="1"/>
          <p:nvPr/>
        </p:nvSpPr>
        <p:spPr>
          <a:xfrm rot="-659673">
            <a:off x="732807" y="1325357"/>
            <a:ext cx="2622523" cy="64633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Children’s Matching Game</a:t>
            </a:r>
            <a:endParaRPr/>
          </a:p>
        </p:txBody>
      </p:sp>
      <p:pic>
        <p:nvPicPr>
          <p:cNvPr id="974" name="Google Shape;974;p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5831" y="3501947"/>
            <a:ext cx="4367167" cy="289138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975" name="Google Shape;975;p136"/>
          <p:cNvSpPr txBox="1"/>
          <p:nvPr/>
        </p:nvSpPr>
        <p:spPr>
          <a:xfrm>
            <a:off x="4348207" y="3187041"/>
            <a:ext cx="1583698" cy="3693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Trivia Games</a:t>
            </a:r>
            <a:endParaRPr/>
          </a:p>
        </p:txBody>
      </p:sp>
      <p:pic>
        <p:nvPicPr>
          <p:cNvPr descr="MRC-no-box-Logo" id="976" name="Google Shape;976;p1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136"/>
          <p:cNvSpPr txBox="1"/>
          <p:nvPr>
            <p:ph type="title"/>
          </p:nvPr>
        </p:nvSpPr>
        <p:spPr>
          <a:xfrm>
            <a:off x="3962400" y="190526"/>
            <a:ext cx="696976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Learning Games</a:t>
            </a:r>
            <a:endParaRPr/>
          </a:p>
        </p:txBody>
      </p:sp>
      <p:sp>
        <p:nvSpPr>
          <p:cNvPr id="978" name="Google Shape;978;p136"/>
          <p:cNvSpPr txBox="1"/>
          <p:nvPr/>
        </p:nvSpPr>
        <p:spPr>
          <a:xfrm>
            <a:off x="9677400" y="4343400"/>
            <a:ext cx="2098690" cy="36936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Preparedness Bingo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37"/>
          <p:cNvSpPr txBox="1"/>
          <p:nvPr>
            <p:ph type="title"/>
          </p:nvPr>
        </p:nvSpPr>
        <p:spPr>
          <a:xfrm>
            <a:off x="3200400" y="304800"/>
            <a:ext cx="6781800" cy="13255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COVID19  PSA DoorHangers</a:t>
            </a:r>
            <a:endParaRPr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4" name="Google Shape;984;p1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676400" y="1905000"/>
            <a:ext cx="5801784" cy="4351338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sp>
        <p:nvSpPr>
          <p:cNvPr id="985" name="Google Shape;985;p137"/>
          <p:cNvSpPr txBox="1"/>
          <p:nvPr/>
        </p:nvSpPr>
        <p:spPr>
          <a:xfrm>
            <a:off x="7620000" y="3619004"/>
            <a:ext cx="32004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Vongmany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20,000 door hangers distributed throughout Worcester County</a:t>
            </a:r>
            <a:endParaRPr/>
          </a:p>
        </p:txBody>
      </p:sp>
      <p:pic>
        <p:nvPicPr>
          <p:cNvPr id="986" name="Google Shape;986;p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351756"/>
            <a:ext cx="1530229" cy="987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38"/>
          <p:cNvSpPr txBox="1"/>
          <p:nvPr>
            <p:ph type="title"/>
          </p:nvPr>
        </p:nvSpPr>
        <p:spPr>
          <a:xfrm>
            <a:off x="838200" y="2106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960"/>
              <a:buFont typeface="Calibri"/>
              <a:buNone/>
            </a:pPr>
            <a:r>
              <a:rPr b="1" lang="en-US" sz="3459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Clinics and more Clinics…</a:t>
            </a:r>
            <a:br>
              <a:rPr b="1" lang="en-US" sz="3459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3459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15 months, 300 volunteers and 100,000 vaccines</a:t>
            </a:r>
            <a:endParaRPr sz="3459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indoor&#10;&#10;Description automatically generated" id="992" name="Google Shape;992;p1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4976985">
            <a:off x="65870" y="1888189"/>
            <a:ext cx="2976529" cy="2232396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picture containing floor, indoor&#10;&#10;Description automatically generated" id="993" name="Google Shape;993;p138"/>
          <p:cNvPicPr preferRelativeResize="0"/>
          <p:nvPr/>
        </p:nvPicPr>
        <p:blipFill rotWithShape="1">
          <a:blip r:embed="rId4">
            <a:alphaModFix/>
          </a:blip>
          <a:srcRect b="24818" l="36417" r="19750" t="22789"/>
          <a:stretch/>
        </p:blipFill>
        <p:spPr>
          <a:xfrm>
            <a:off x="2819400" y="1752600"/>
            <a:ext cx="2916516" cy="2614604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descr="A picture containing indoor, wall, person, window&#10;&#10;Description automatically generated" id="994" name="Google Shape;994;p138"/>
          <p:cNvPicPr preferRelativeResize="0"/>
          <p:nvPr/>
        </p:nvPicPr>
        <p:blipFill rotWithShape="1">
          <a:blip r:embed="rId5">
            <a:alphaModFix/>
          </a:blip>
          <a:srcRect b="22114" l="18048" r="28340" t="36535"/>
          <a:stretch/>
        </p:blipFill>
        <p:spPr>
          <a:xfrm>
            <a:off x="1143000" y="4191000"/>
            <a:ext cx="3835513" cy="2218736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A picture containing floor, indoor, wooden, wood&#10;&#10;Description automatically generated" id="995" name="Google Shape;995;p138"/>
          <p:cNvPicPr preferRelativeResize="0"/>
          <p:nvPr/>
        </p:nvPicPr>
        <p:blipFill rotWithShape="1">
          <a:blip r:embed="rId6">
            <a:alphaModFix/>
          </a:blip>
          <a:srcRect b="39189" l="34816" r="23973" t="27"/>
          <a:stretch/>
        </p:blipFill>
        <p:spPr>
          <a:xfrm rot="5811947">
            <a:off x="5754669" y="1623432"/>
            <a:ext cx="2463239" cy="2724852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descr="A picture containing person, outdoor&#10;&#10;Description automatically generated" id="996" name="Google Shape;996;p138"/>
          <p:cNvPicPr preferRelativeResize="0"/>
          <p:nvPr/>
        </p:nvPicPr>
        <p:blipFill rotWithShape="1">
          <a:blip r:embed="rId7">
            <a:alphaModFix/>
          </a:blip>
          <a:srcRect b="0" l="9504" r="22640" t="0"/>
          <a:stretch/>
        </p:blipFill>
        <p:spPr>
          <a:xfrm rot="-10483071">
            <a:off x="8382000" y="1447800"/>
            <a:ext cx="2826603" cy="3124199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person wearing a mask&#10;&#10;Description automatically generated with low confidence" id="997" name="Google Shape;997;p1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05600" y="4267200"/>
            <a:ext cx="4064000" cy="1892300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sp>
        <p:nvSpPr>
          <p:cNvPr id="998" name="Google Shape;998;p138"/>
          <p:cNvSpPr txBox="1"/>
          <p:nvPr/>
        </p:nvSpPr>
        <p:spPr>
          <a:xfrm>
            <a:off x="5181600" y="4495800"/>
            <a:ext cx="160020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Wind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Rain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Snow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Sleet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Freezing Temperatures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39"/>
          <p:cNvSpPr txBox="1"/>
          <p:nvPr>
            <p:ph type="title"/>
          </p:nvPr>
        </p:nvSpPr>
        <p:spPr>
          <a:xfrm>
            <a:off x="3810000" y="304800"/>
            <a:ext cx="6909646" cy="151123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Lemon"/>
              <a:buNone/>
            </a:pPr>
            <a:br>
              <a:rPr b="1" i="1" lang="en-US" sz="2700">
                <a:solidFill>
                  <a:srgbClr val="2F5496"/>
                </a:solidFill>
                <a:latin typeface="Lemon"/>
                <a:ea typeface="Lemon"/>
                <a:cs typeface="Lemon"/>
                <a:sym typeface="Lemon"/>
              </a:rPr>
            </a:br>
            <a:r>
              <a:rPr b="1" i="1" lang="en-US" sz="270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Never doubt that a small group of thoughtful, committed citizens can change the world.                                                                            Indeed, it’s the only thing that ever has.  </a:t>
            </a:r>
            <a:br>
              <a:rPr lang="en-US" sz="270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70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   — Margaret Mead</a:t>
            </a:r>
            <a:b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1" sz="3600">
              <a:solidFill>
                <a:srgbClr val="C00000"/>
              </a:solidFill>
            </a:endParaRPr>
          </a:p>
        </p:txBody>
      </p:sp>
      <p:pic>
        <p:nvPicPr>
          <p:cNvPr id="1004" name="Google Shape;1004;p1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7208" r="0" t="18000"/>
          <a:stretch/>
        </p:blipFill>
        <p:spPr>
          <a:xfrm rot="5024156">
            <a:off x="1274804" y="2801202"/>
            <a:ext cx="4374202" cy="290090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005" name="Google Shape;1005;p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351756"/>
            <a:ext cx="1530229" cy="98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9"/>
          <p:cNvPicPr preferRelativeResize="0"/>
          <p:nvPr/>
        </p:nvPicPr>
        <p:blipFill rotWithShape="1">
          <a:blip r:embed="rId5">
            <a:alphaModFix/>
          </a:blip>
          <a:srcRect b="-1999" l="21013" r="20450" t="24000"/>
          <a:stretch/>
        </p:blipFill>
        <p:spPr>
          <a:xfrm rot="604293">
            <a:off x="5585750" y="2325100"/>
            <a:ext cx="3800450" cy="3800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40"/>
          <p:cNvSpPr txBox="1"/>
          <p:nvPr>
            <p:ph type="title"/>
          </p:nvPr>
        </p:nvSpPr>
        <p:spPr>
          <a:xfrm>
            <a:off x="3505200" y="365125"/>
            <a:ext cx="7848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How to Contact Us</a:t>
            </a:r>
            <a:endParaRPr>
              <a:solidFill>
                <a:srgbClr val="333399"/>
              </a:solidFill>
            </a:endParaRPr>
          </a:p>
        </p:txBody>
      </p:sp>
      <p:sp>
        <p:nvSpPr>
          <p:cNvPr id="1012" name="Google Shape;1012;p1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Would you like to become a member of the Wachusett Medical Reserve Corps?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Please get in touch!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telephone number is  978-928-3834.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email is:  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wachusettmrc@gmail.com</a:t>
            </a:r>
            <a:endParaRPr u="sng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website is: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www.wachusettmrc.org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mailing address is:  Wachusett MRC   PO Box 555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                                      Hubbardston, MA  01452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13" name="Google Shape;1013;p1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351756"/>
            <a:ext cx="1530229" cy="9876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acer" id="1014" name="Google Shape;1014;p1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2381250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acer" id="1015" name="Google Shape;1015;p1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190500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acer" id="1016" name="Google Shape;1016;p1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1428750" cy="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01"/>
          <p:cNvSpPr txBox="1"/>
          <p:nvPr>
            <p:ph type="title"/>
          </p:nvPr>
        </p:nvSpPr>
        <p:spPr>
          <a:xfrm>
            <a:off x="3783877" y="441285"/>
            <a:ext cx="7659415" cy="1148365"/>
          </a:xfrm>
          <a:prstGeom prst="rect">
            <a:avLst/>
          </a:prstGeom>
          <a:noFill/>
          <a:ln cap="flat" cmpd="sng" w="9525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800"/>
              <a:buFont typeface="Calibri"/>
              <a:buNone/>
            </a:pPr>
            <a:r>
              <a:rPr b="1" lang="en-US" sz="4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Family and Pet Preparedness</a:t>
            </a:r>
            <a:endParaRPr b="1" sz="4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2" name="Google Shape;642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41079">
            <a:off x="917323" y="1611274"/>
            <a:ext cx="2763340" cy="2447921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id="643" name="Google Shape;643;p10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5867400" y="1714269"/>
            <a:ext cx="5801784" cy="435133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4" name="Google Shape;644;p101"/>
          <p:cNvPicPr preferRelativeResize="0"/>
          <p:nvPr/>
        </p:nvPicPr>
        <p:blipFill rotWithShape="1">
          <a:blip r:embed="rId5">
            <a:alphaModFix/>
          </a:blip>
          <a:srcRect b="0" l="11024" r="16534" t="0"/>
          <a:stretch/>
        </p:blipFill>
        <p:spPr>
          <a:xfrm rot="343257">
            <a:off x="2797184" y="2658914"/>
            <a:ext cx="3141617" cy="3258223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sp>
        <p:nvSpPr>
          <p:cNvPr id="645" name="Google Shape;645;p101"/>
          <p:cNvSpPr txBox="1"/>
          <p:nvPr/>
        </p:nvSpPr>
        <p:spPr>
          <a:xfrm>
            <a:off x="1600200" y="4876800"/>
            <a:ext cx="1600200" cy="369332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Orange, Ma</a:t>
            </a:r>
            <a:endParaRPr/>
          </a:p>
        </p:txBody>
      </p:sp>
      <p:sp>
        <p:nvSpPr>
          <p:cNvPr id="646" name="Google Shape;646;p101"/>
          <p:cNvSpPr txBox="1"/>
          <p:nvPr/>
        </p:nvSpPr>
        <p:spPr>
          <a:xfrm>
            <a:off x="3352800" y="1828800"/>
            <a:ext cx="1434807" cy="369332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Gardner, Ma</a:t>
            </a:r>
            <a:endParaRPr/>
          </a:p>
        </p:txBody>
      </p:sp>
      <p:pic>
        <p:nvPicPr>
          <p:cNvPr id="647" name="Google Shape;647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2383" y="207669"/>
            <a:ext cx="1530229" cy="987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2"/>
          <p:cNvSpPr/>
          <p:nvPr/>
        </p:nvSpPr>
        <p:spPr>
          <a:xfrm>
            <a:off x="1524000" y="4267200"/>
            <a:ext cx="8458200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Local:  Wachusett Medical Reserve Corps (WMRC) is a local network of public health, medical, safety and other ancillary volunteers organized </a:t>
            </a:r>
            <a:r>
              <a:rPr b="1" lang="en-US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 improve the health and safety</a:t>
            </a:r>
            <a:r>
              <a:rPr lang="en-US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of their communities. (2020)</a:t>
            </a:r>
            <a:endParaRPr/>
          </a:p>
        </p:txBody>
      </p:sp>
      <p:sp>
        <p:nvSpPr>
          <p:cNvPr id="653" name="Google Shape;653;p102"/>
          <p:cNvSpPr/>
          <p:nvPr/>
        </p:nvSpPr>
        <p:spPr>
          <a:xfrm>
            <a:off x="1524000" y="2286000"/>
            <a:ext cx="8991599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National:   The mission of the Medical Reserve Corps is to improve the health and safety of communities across the country by organizing public health, medical and other volunteers.</a:t>
            </a:r>
            <a:endParaRPr/>
          </a:p>
        </p:txBody>
      </p:sp>
      <p:sp>
        <p:nvSpPr>
          <p:cNvPr id="654" name="Google Shape;654;p102"/>
          <p:cNvSpPr/>
          <p:nvPr/>
        </p:nvSpPr>
        <p:spPr>
          <a:xfrm>
            <a:off x="3429000" y="674132"/>
            <a:ext cx="609600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of the Medical Reserve Corps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" name="Google Shape;655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430790"/>
            <a:ext cx="1530229" cy="987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3"/>
          <p:cNvSpPr/>
          <p:nvPr/>
        </p:nvSpPr>
        <p:spPr>
          <a:xfrm>
            <a:off x="1524000" y="4267200"/>
            <a:ext cx="84582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66CC"/>
                </a:solidFill>
                <a:latin typeface="Arial"/>
                <a:ea typeface="Arial"/>
                <a:cs typeface="Arial"/>
                <a:sym typeface="Arial"/>
              </a:rPr>
              <a:t>Local:  Our communities, with the help of skilled volunteers, will be well informed, prepared, healthy and safe. (2020) </a:t>
            </a:r>
            <a:endParaRPr/>
          </a:p>
        </p:txBody>
      </p:sp>
      <p:sp>
        <p:nvSpPr>
          <p:cNvPr id="661" name="Google Shape;661;p103"/>
          <p:cNvSpPr/>
          <p:nvPr/>
        </p:nvSpPr>
        <p:spPr>
          <a:xfrm>
            <a:off x="1524000" y="2286000"/>
            <a:ext cx="8991599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National:  A nationwide network of organized volunteers strengthening the health and safety of their communities.</a:t>
            </a:r>
            <a:endParaRPr/>
          </a:p>
        </p:txBody>
      </p:sp>
      <p:sp>
        <p:nvSpPr>
          <p:cNvPr id="662" name="Google Shape;662;p103"/>
          <p:cNvSpPr/>
          <p:nvPr/>
        </p:nvSpPr>
        <p:spPr>
          <a:xfrm>
            <a:off x="4419600" y="674132"/>
            <a:ext cx="51054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MRC Vision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3" name="Google Shape;663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565033"/>
            <a:ext cx="1530229" cy="987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4"/>
          <p:cNvSpPr txBox="1"/>
          <p:nvPr>
            <p:ph type="title"/>
          </p:nvPr>
        </p:nvSpPr>
        <p:spPr>
          <a:xfrm>
            <a:off x="3323265" y="261827"/>
            <a:ext cx="84582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Incident Command System Training</a:t>
            </a:r>
            <a:endParaRPr/>
          </a:p>
        </p:txBody>
      </p:sp>
      <p:pic>
        <p:nvPicPr>
          <p:cNvPr id="669" name="Google Shape;669;p104"/>
          <p:cNvPicPr preferRelativeResize="0"/>
          <p:nvPr/>
        </p:nvPicPr>
        <p:blipFill rotWithShape="1">
          <a:blip r:embed="rId3">
            <a:alphaModFix/>
          </a:blip>
          <a:srcRect b="11137" l="19342" r="14550" t="0"/>
          <a:stretch/>
        </p:blipFill>
        <p:spPr>
          <a:xfrm rot="10800000">
            <a:off x="1395240" y="1719815"/>
            <a:ext cx="4116165" cy="4149721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id="670" name="Google Shape;670;p10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-10512296">
            <a:off x="5418892" y="2135120"/>
            <a:ext cx="5442827" cy="408212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71" name="Google Shape;671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9200" y="430790"/>
            <a:ext cx="1530229" cy="98763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104"/>
          <p:cNvSpPr txBox="1"/>
          <p:nvPr/>
        </p:nvSpPr>
        <p:spPr>
          <a:xfrm>
            <a:off x="6096000" y="1253525"/>
            <a:ext cx="5257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Barry teaches about using the command structure during a public health emergency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1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1" y="2249712"/>
            <a:ext cx="2819400" cy="4229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78" name="Google Shape;678;p105"/>
          <p:cNvSpPr/>
          <p:nvPr/>
        </p:nvSpPr>
        <p:spPr>
          <a:xfrm>
            <a:off x="7617384" y="1519535"/>
            <a:ext cx="4338304" cy="92333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Vaccin</a:t>
            </a:r>
            <a:r>
              <a:rPr b="1" lang="en-US" sz="5400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e Clinics</a:t>
            </a:r>
            <a:endParaRPr/>
          </a:p>
        </p:txBody>
      </p:sp>
      <p:pic>
        <p:nvPicPr>
          <p:cNvPr id="679" name="Google Shape;679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460350"/>
            <a:ext cx="2819399" cy="396503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0" name="Google Shape;680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000" y="1524000"/>
            <a:ext cx="2743200" cy="381446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1" name="Google Shape;681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77000" y="2895600"/>
            <a:ext cx="4524704" cy="3016469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MRC-no-box-Logo" id="682" name="Google Shape;682;p1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19200" y="304444"/>
            <a:ext cx="12192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5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6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4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